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256" r:id="rId2"/>
    <p:sldId id="257" r:id="rId3"/>
    <p:sldId id="259" r:id="rId4"/>
    <p:sldId id="264" r:id="rId5"/>
    <p:sldId id="349" r:id="rId6"/>
    <p:sldId id="280" r:id="rId7"/>
    <p:sldId id="281" r:id="rId8"/>
    <p:sldId id="350" r:id="rId9"/>
    <p:sldId id="282" r:id="rId10"/>
    <p:sldId id="283" r:id="rId11"/>
    <p:sldId id="347" r:id="rId12"/>
    <p:sldId id="284" r:id="rId13"/>
    <p:sldId id="266" r:id="rId14"/>
    <p:sldId id="267" r:id="rId15"/>
    <p:sldId id="286" r:id="rId16"/>
    <p:sldId id="270" r:id="rId17"/>
    <p:sldId id="271" r:id="rId18"/>
    <p:sldId id="348" r:id="rId19"/>
    <p:sldId id="273" r:id="rId20"/>
    <p:sldId id="351" r:id="rId21"/>
    <p:sldId id="274" r:id="rId22"/>
    <p:sldId id="275" r:id="rId23"/>
    <p:sldId id="352" r:id="rId24"/>
    <p:sldId id="287" r:id="rId25"/>
    <p:sldId id="261" r:id="rId26"/>
    <p:sldId id="277" r:id="rId27"/>
    <p:sldId id="288" r:id="rId28"/>
    <p:sldId id="278" r:id="rId29"/>
    <p:sldId id="289" r:id="rId30"/>
    <p:sldId id="290" r:id="rId31"/>
    <p:sldId id="291" r:id="rId32"/>
    <p:sldId id="292" r:id="rId33"/>
    <p:sldId id="294" r:id="rId34"/>
    <p:sldId id="262" r:id="rId35"/>
    <p:sldId id="297" r:id="rId36"/>
    <p:sldId id="295" r:id="rId37"/>
    <p:sldId id="298" r:id="rId38"/>
    <p:sldId id="300" r:id="rId39"/>
    <p:sldId id="299" r:id="rId40"/>
    <p:sldId id="301" r:id="rId41"/>
    <p:sldId id="296" r:id="rId42"/>
    <p:sldId id="302" r:id="rId43"/>
    <p:sldId id="293" r:id="rId44"/>
    <p:sldId id="304" r:id="rId45"/>
    <p:sldId id="331" r:id="rId46"/>
    <p:sldId id="353" r:id="rId47"/>
    <p:sldId id="305" r:id="rId48"/>
    <p:sldId id="354" r:id="rId49"/>
    <p:sldId id="355" r:id="rId50"/>
    <p:sldId id="356" r:id="rId51"/>
    <p:sldId id="357" r:id="rId52"/>
    <p:sldId id="332" r:id="rId53"/>
    <p:sldId id="307" r:id="rId54"/>
    <p:sldId id="358" r:id="rId55"/>
    <p:sldId id="333" r:id="rId56"/>
    <p:sldId id="335" r:id="rId57"/>
    <p:sldId id="306" r:id="rId58"/>
    <p:sldId id="336" r:id="rId59"/>
    <p:sldId id="312" r:id="rId60"/>
    <p:sldId id="309" r:id="rId61"/>
    <p:sldId id="310" r:id="rId62"/>
    <p:sldId id="313" r:id="rId63"/>
    <p:sldId id="314" r:id="rId64"/>
    <p:sldId id="315" r:id="rId65"/>
    <p:sldId id="316" r:id="rId66"/>
    <p:sldId id="317" r:id="rId67"/>
    <p:sldId id="318" r:id="rId68"/>
    <p:sldId id="319" r:id="rId69"/>
    <p:sldId id="320" r:id="rId70"/>
    <p:sldId id="323" r:id="rId71"/>
    <p:sldId id="324" r:id="rId72"/>
    <p:sldId id="321" r:id="rId73"/>
    <p:sldId id="325" r:id="rId74"/>
    <p:sldId id="326" r:id="rId75"/>
    <p:sldId id="327" r:id="rId76"/>
    <p:sldId id="328" r:id="rId77"/>
    <p:sldId id="338" r:id="rId78"/>
    <p:sldId id="329" r:id="rId79"/>
    <p:sldId id="339" r:id="rId80"/>
    <p:sldId id="340" r:id="rId81"/>
    <p:sldId id="341" r:id="rId82"/>
    <p:sldId id="343" r:id="rId83"/>
    <p:sldId id="344" r:id="rId84"/>
    <p:sldId id="345" r:id="rId85"/>
    <p:sldId id="346"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p:cViewPr varScale="1">
        <p:scale>
          <a:sx n="51" d="100"/>
          <a:sy n="51" d="100"/>
        </p:scale>
        <p:origin x="-538" y="-72"/>
      </p:cViewPr>
      <p:guideLst>
        <p:guide orient="horz" pos="2160"/>
        <p:guide pos="2880"/>
      </p:guideLst>
    </p:cSldViewPr>
  </p:slideViewPr>
  <p:outlineViewPr>
    <p:cViewPr>
      <p:scale>
        <a:sx n="33" d="100"/>
        <a:sy n="33" d="100"/>
      </p:scale>
      <p:origin x="0" y="116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0AB8E-E8F7-4B9D-9D35-16E3CF7A98ED}" type="datetimeFigureOut">
              <a:rPr lang="en-US" smtClean="0"/>
              <a:pPr/>
              <a:t>7/9/2014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CF385-812F-4154-9017-8A14148C9A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welcome to the Basic Tobacco Intervention Skills Certification Program! You will be introduced to the knowledge and skills necessary to conduct brief tobacco dependence treatment interventions as recommended by the U.S. Public health Service Clinical Practice Guideline, Treating Tobacco Use and Dependence (2008).  The effectiveness of the brief intervention model is supported by the national organizations that research and validate evidence-based health-risk interventions.  By delivering an integrated stage-based Five A Model brief intervention to a person dependent on tobacco, as a health professional, you have the potential of increasing their likelihood of quitting by 60%.  This is very important because as we are aware of commercial tobacco use is one of the most important modifiable causes of poor health outcomes in United States.</a:t>
            </a:r>
          </a:p>
          <a:p>
            <a:r>
              <a:rPr lang="en-US" baseline="0" dirty="0" smtClean="0"/>
              <a:t>This program was developed by the HealthCare Partnership at the University of Arizona and was described by the National Tobacco Cessation Collaborative as the program providing “the best evidence-based information that is simple, practical and easy to understand.” </a:t>
            </a:r>
          </a:p>
          <a:p>
            <a:r>
              <a:rPr lang="en-US" baseline="0" dirty="0" smtClean="0"/>
              <a:t>To become certified we require two successful skills demonstrations and passing the open-book exam at the completion of today’s program.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module,</a:t>
            </a:r>
            <a:r>
              <a:rPr lang="en-US" baseline="0" dirty="0" smtClean="0"/>
              <a:t> we examine the prevalence of commercial tobacco-related diseases specific to tribal communities. We will look at the risks and effects associated with environmental tobacco smoke as well as commercial tobacco use. </a:t>
            </a:r>
          </a:p>
          <a:p>
            <a:r>
              <a:rPr lang="en-US" baseline="0" dirty="0" smtClean="0"/>
              <a:t>The learning objectives are:</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review the information on the bottom of page 21</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provides background</a:t>
            </a:r>
            <a:r>
              <a:rPr lang="en-US" baseline="0" dirty="0" smtClean="0"/>
              <a:t> information on tobacco dependence and nicotine addiction. We will talk about why it is so difficult for people to stop using commercial tobacco including biological, psychological, and </a:t>
            </a:r>
            <a:r>
              <a:rPr lang="en-US" baseline="0" dirty="0" err="1" smtClean="0"/>
              <a:t>sociocultural</a:t>
            </a:r>
            <a:r>
              <a:rPr lang="en-US" baseline="0" dirty="0" smtClean="0"/>
              <a:t> factors that contribute to dependence. We will talk about how tobacco dependence is not a habit-it’s a disease and we will talk about how we can help. </a:t>
            </a:r>
          </a:p>
          <a:p>
            <a:r>
              <a:rPr lang="en-US" baseline="0" dirty="0" smtClean="0"/>
              <a:t>The learning objectives are:</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Three-Link</a:t>
            </a:r>
            <a:r>
              <a:rPr lang="en-US" baseline="0" dirty="0" smtClean="0"/>
              <a:t> Chain of Dependence is a model that illustrates the complexities of tobacco dependence. This model can help us understand the complex factors in tobacco dependence by grouping them into three categories: biological, psychological, and </a:t>
            </a:r>
            <a:r>
              <a:rPr lang="en-US" baseline="0" dirty="0" err="1" smtClean="0"/>
              <a:t>sociocultural</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the activity with the cards. End module with answering the questions</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 and</a:t>
            </a:r>
            <a:r>
              <a:rPr lang="en-US" baseline="0" dirty="0" smtClean="0"/>
              <a:t> share about Tribes in MI</a:t>
            </a:r>
          </a:p>
          <a:p>
            <a:r>
              <a:rPr lang="en-US" baseline="0" dirty="0" smtClean="0"/>
              <a:t>Talk about ceremonial use</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module we will learn how to determine a person’s willingness to set a quit date. We will look at elements of behavior change. </a:t>
            </a:r>
          </a:p>
          <a:p>
            <a:r>
              <a:rPr lang="en-US" baseline="0" dirty="0" smtClean="0"/>
              <a:t>The learning objectives are: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 to not that quitting </a:t>
            </a:r>
            <a:r>
              <a:rPr lang="en-US" dirty="0" err="1" smtClean="0"/>
              <a:t>commerical</a:t>
            </a:r>
            <a:r>
              <a:rPr lang="en-US" dirty="0" smtClean="0"/>
              <a:t> tobacco use</a:t>
            </a:r>
            <a:r>
              <a:rPr lang="en-US" baseline="0" dirty="0" smtClean="0"/>
              <a:t> is rarely a simple, linear, or single-step process. People often move between thinking about quitting, trying to quit, and relapsing before “staying quit”</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52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Unwilling to quit within 30 days</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Guidebook contains an introduction, six learning modules, and appendices that contain supporting background information.</a:t>
            </a:r>
          </a:p>
          <a:p>
            <a:r>
              <a:rPr lang="en-US" dirty="0" smtClean="0"/>
              <a:t>This</a:t>
            </a:r>
            <a:r>
              <a:rPr lang="en-US" baseline="0" dirty="0" smtClean="0"/>
              <a:t> guidebook will be used in today’s training and is for you to take with you to refer to in the future.</a:t>
            </a:r>
            <a:endParaRPr lang="en-US" dirty="0" smtClean="0"/>
          </a:p>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Date should be within 30 days-0 tobacco</a:t>
            </a:r>
            <a:r>
              <a:rPr lang="en-US" baseline="0" dirty="0" smtClean="0"/>
              <a:t> use after that</a:t>
            </a:r>
          </a:p>
          <a:p>
            <a:r>
              <a:rPr lang="en-US" baseline="0" dirty="0" smtClean="0"/>
              <a:t>Choose a significant date (i.e. birthday, anniversary)</a:t>
            </a:r>
          </a:p>
          <a:p>
            <a:r>
              <a:rPr lang="en-US" baseline="0" dirty="0" smtClean="0"/>
              <a:t>Suggest solutions to specific problems (i.e. dealing with stress, weight gain)-Quit plan brochure </a:t>
            </a:r>
          </a:p>
          <a:p>
            <a:r>
              <a:rPr lang="en-US" baseline="0" dirty="0" smtClean="0"/>
              <a:t>Medication aids</a:t>
            </a:r>
          </a:p>
          <a:p>
            <a:r>
              <a:rPr lang="en-US" baseline="0" dirty="0" smtClean="0"/>
              <a:t>Some people may not want to spend time developing a quit plan-let them know that quitting is difficult and that spending a few minutes to make a plan can increase their potential to successfully quit by 69%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57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Test question</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65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Test Question</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68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costly and painful chronic diseases are directly related to health risk behaviors including commercial tobacco use. Unhealthy</a:t>
            </a:r>
            <a:r>
              <a:rPr lang="en-US" baseline="0" dirty="0" smtClean="0"/>
              <a:t> behaviors are a leading cause of preventable chronic illness, suffering and premature death. The intervention construct covered in this program-the Five A Model can be used to motivate health risk behavior changes to prevent many diseases. At the end of the day today you will have the knowledge and skills to help commercial tobacco users at any stage to break the “chain” of dependence.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most costly and painful chronic diseases are directly related to health risk behaviors including tobacco use. Unhealthy</a:t>
            </a:r>
            <a:r>
              <a:rPr lang="en-US" baseline="0" dirty="0" smtClean="0"/>
              <a:t> behaviors are a leading cause of preventable chronic illness, suffering and premature death.</a:t>
            </a:r>
            <a:endParaRPr lang="en-US" dirty="0" smtClean="0"/>
          </a:p>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a:t>
            </a:r>
            <a:r>
              <a:rPr lang="en-US" baseline="0" dirty="0" smtClean="0"/>
              <a:t> of diabetes among certain American Indian Tribes are among the highest in the world. Death from diabetes is 1.7 times higher for AI/AN then all the populations combined.</a:t>
            </a:r>
          </a:p>
          <a:p>
            <a:r>
              <a:rPr lang="en-US" baseline="0" dirty="0" smtClean="0"/>
              <a:t>AI of all ages and both sexes have a high prevalence of obesity with some reports stating 70% of AI are overweight or obese.</a:t>
            </a:r>
          </a:p>
          <a:p>
            <a:r>
              <a:rPr lang="en-US" baseline="0" dirty="0" smtClean="0"/>
              <a:t>Heart disease is the leading cause of death among Ai/AN-and death from heart diseases is happening at younger ages.</a:t>
            </a:r>
          </a:p>
          <a:p>
            <a:r>
              <a:rPr lang="en-US" baseline="0" dirty="0" smtClean="0"/>
              <a:t>Cancer rates for AI/AN vary widely based on where they live.  It is the second leading cause of death for all AI/AN people.</a:t>
            </a:r>
          </a:p>
          <a:p>
            <a:r>
              <a:rPr lang="en-US" baseline="0" dirty="0" smtClean="0"/>
              <a:t>AI/AN adults are 20% more likely to have asthma as non-Hispanic Whites.</a:t>
            </a:r>
          </a:p>
          <a:p>
            <a:r>
              <a:rPr lang="en-US" baseline="0" dirty="0" smtClean="0"/>
              <a:t>In 2001, AI had the highest rate of Sudden Infant Death Syndrome of all racial/ethnic groups (124.2 per 1,000 births)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a:t>
            </a:r>
            <a:r>
              <a:rPr lang="en-US" baseline="0" dirty="0" smtClean="0"/>
              <a:t> of diabetes among certain American Indian Tribes are among the highest in the world. Death from diabetes is 1.7 times higher for AI/AN then all the populations combined.</a:t>
            </a:r>
          </a:p>
          <a:p>
            <a:r>
              <a:rPr lang="en-US" baseline="0" dirty="0" smtClean="0"/>
              <a:t>AI of all ages and both sexes have a high prevalence of obesity with some reports stating 70% of AI are overweight or obese.</a:t>
            </a:r>
          </a:p>
          <a:p>
            <a:r>
              <a:rPr lang="en-US" baseline="0" dirty="0" smtClean="0"/>
              <a:t>Heart disease is the leading cause of death among Ai/AN-and death from heart diseases is happening at younger ages.</a:t>
            </a:r>
          </a:p>
          <a:p>
            <a:r>
              <a:rPr lang="en-US" baseline="0" dirty="0" smtClean="0"/>
              <a:t>Cancer rates for AI/AN vary widely based on where they live.  It is the second leading cause of death for all AI/AN people.</a:t>
            </a:r>
          </a:p>
          <a:p>
            <a:r>
              <a:rPr lang="en-US" baseline="0" dirty="0" smtClean="0"/>
              <a:t>AI/AN adults are 20% more likely to have asthma as non-Hispanic Whites.</a:t>
            </a:r>
          </a:p>
          <a:p>
            <a:r>
              <a:rPr lang="en-US" baseline="0" dirty="0" smtClean="0"/>
              <a:t>In 2001, AI had the highest rate of Sudden Infant Death Syndrome of all racial/ethnic groups (124.2 per 1,000 births)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brief introduction</a:t>
            </a:r>
            <a:r>
              <a:rPr lang="en-US" baseline="0" dirty="0" smtClean="0"/>
              <a:t> to the 5 A model, we will cover it in more detail in modules 4 and 5.  In summary, it is a low-intensity intervention model with 5 steps: ask, advise, assess, assist, and arrange. These steps provide a framework for assisting patients with a healthy behavioral change.  Go through pages 10-13.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will learn how</a:t>
            </a:r>
            <a:r>
              <a:rPr lang="en-US" baseline="0" dirty="0" smtClean="0"/>
              <a:t> to conduct low-intensity commercial tobacco dependence treatment interventions by using the integrated Five A Model.</a:t>
            </a:r>
          </a:p>
          <a:p>
            <a:r>
              <a:rPr lang="en-US" baseline="0" dirty="0" smtClean="0"/>
              <a:t>You have shown your willingness to assist others to be healthier in your communities by being here today and achieving certification.  Thank you for making a difference!!</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learn in more detail as we go along today that tobacco dependence is the main preventable cause of illness and premature death in the US.  Watch video. </a:t>
            </a:r>
            <a:endParaRPr lang="en-US" dirty="0"/>
          </a:p>
        </p:txBody>
      </p:sp>
      <p:sp>
        <p:nvSpPr>
          <p:cNvPr id="4" name="Slide Number Placeholder 3"/>
          <p:cNvSpPr>
            <a:spLocks noGrp="1"/>
          </p:cNvSpPr>
          <p:nvPr>
            <p:ph type="sldNum" sz="quarter" idx="10"/>
          </p:nvPr>
        </p:nvSpPr>
        <p:spPr/>
        <p:txBody>
          <a:bodyPr/>
          <a:lstStyle/>
          <a:p>
            <a:fld id="{734CF385-812F-4154-9017-8A14148C9A6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FFD87F-1B03-4029-9935-6EC1DBC72E07}" type="datetimeFigureOut">
              <a:rPr lang="en-US" smtClean="0"/>
              <a:pPr/>
              <a:t>7/9/2014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0AF2C1-58D3-417B-9357-F26088EF0C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FFD87F-1B03-4029-9935-6EC1DBC72E07}"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AF2C1-58D3-417B-9357-F26088EF0C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FFD87F-1B03-4029-9935-6EC1DBC72E07}" type="datetimeFigureOut">
              <a:rPr lang="en-US" smtClean="0"/>
              <a:pPr/>
              <a:t>7/9/2014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70AF2C1-58D3-417B-9357-F26088EF0C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FFD87F-1B03-4029-9935-6EC1DBC72E07}"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70AF2C1-58D3-417B-9357-F26088EF0CB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FFD87F-1B03-4029-9935-6EC1DBC72E07}" type="datetimeFigureOut">
              <a:rPr lang="en-US" smtClean="0"/>
              <a:pPr/>
              <a:t>7/9/2014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0AF2C1-58D3-417B-9357-F26088EF0CB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2FFD87F-1B03-4029-9935-6EC1DBC72E07}" type="datetimeFigureOut">
              <a:rPr lang="en-US" smtClean="0"/>
              <a:pPr/>
              <a:t>7/9/2014</a:t>
            </a:fld>
            <a:endParaRPr lang="en-US"/>
          </a:p>
        </p:txBody>
      </p:sp>
      <p:sp>
        <p:nvSpPr>
          <p:cNvPr id="10" name="Slide Number Placeholder 9"/>
          <p:cNvSpPr>
            <a:spLocks noGrp="1"/>
          </p:cNvSpPr>
          <p:nvPr>
            <p:ph type="sldNum" sz="quarter" idx="16"/>
          </p:nvPr>
        </p:nvSpPr>
        <p:spPr/>
        <p:txBody>
          <a:bodyPr rtlCol="0"/>
          <a:lstStyle/>
          <a:p>
            <a:fld id="{370AF2C1-58D3-417B-9357-F26088EF0CB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2FFD87F-1B03-4029-9935-6EC1DBC72E07}" type="datetimeFigureOut">
              <a:rPr lang="en-US" smtClean="0"/>
              <a:pPr/>
              <a:t>7/9/2014</a:t>
            </a:fld>
            <a:endParaRPr lang="en-US"/>
          </a:p>
        </p:txBody>
      </p:sp>
      <p:sp>
        <p:nvSpPr>
          <p:cNvPr id="12" name="Slide Number Placeholder 11"/>
          <p:cNvSpPr>
            <a:spLocks noGrp="1"/>
          </p:cNvSpPr>
          <p:nvPr>
            <p:ph type="sldNum" sz="quarter" idx="16"/>
          </p:nvPr>
        </p:nvSpPr>
        <p:spPr/>
        <p:txBody>
          <a:bodyPr rtlCol="0"/>
          <a:lstStyle/>
          <a:p>
            <a:fld id="{370AF2C1-58D3-417B-9357-F26088EF0CB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FFD87F-1B03-4029-9935-6EC1DBC72E07}" type="datetimeFigureOut">
              <a:rPr lang="en-US" smtClean="0"/>
              <a:pPr/>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70AF2C1-58D3-417B-9357-F26088EF0C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FD87F-1B03-4029-9935-6EC1DBC72E07}" type="datetimeFigureOut">
              <a:rPr lang="en-US" smtClean="0"/>
              <a:pPr/>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70AF2C1-58D3-417B-9357-F26088EF0C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FFD87F-1B03-4029-9935-6EC1DBC72E07}"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70AF2C1-58D3-417B-9357-F26088EF0CB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FFD87F-1B03-4029-9935-6EC1DBC72E07}" type="datetimeFigureOut">
              <a:rPr lang="en-US" smtClean="0"/>
              <a:pPr/>
              <a:t>7/9/2014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70AF2C1-58D3-417B-9357-F26088EF0CB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FFD87F-1B03-4029-9935-6EC1DBC72E07}" type="datetimeFigureOut">
              <a:rPr lang="en-US" smtClean="0"/>
              <a:pPr/>
              <a:t>7/9/2014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0AF2C1-58D3-417B-9357-F26088EF0C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tif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124200"/>
            <a:ext cx="8077200" cy="2743200"/>
          </a:xfrm>
        </p:spPr>
        <p:txBody>
          <a:bodyPr>
            <a:normAutofit fontScale="90000"/>
          </a:bodyPr>
          <a:lstStyle/>
          <a:p>
            <a:r>
              <a:rPr lang="en-US" dirty="0" smtClean="0"/>
              <a:t>Basic Tobacco Intervention Skills Certification for Native Communities</a:t>
            </a:r>
            <a:br>
              <a:rPr lang="en-US" dirty="0" smtClean="0"/>
            </a:br>
            <a:r>
              <a:rPr lang="en-US" sz="1400" dirty="0" smtClean="0"/>
              <a:t>Stephanie Bliss, MS </a:t>
            </a:r>
            <a:br>
              <a:rPr lang="en-US" sz="1400" dirty="0" smtClean="0"/>
            </a:br>
            <a:r>
              <a:rPr lang="en-US" sz="1400" dirty="0" smtClean="0"/>
              <a:t>Inter-Tribal Council of Michigan</a:t>
            </a:r>
            <a:br>
              <a:rPr lang="en-US" sz="1400" dirty="0" smtClean="0"/>
            </a:br>
            <a:r>
              <a:rPr lang="en-US" sz="1400" dirty="0" smtClean="0"/>
              <a:t>Theresa Carino, M.ED,</a:t>
            </a:r>
            <a:br>
              <a:rPr lang="en-US" sz="1400" dirty="0" smtClean="0"/>
            </a:br>
            <a:r>
              <a:rPr lang="en-US" sz="1400" dirty="0" smtClean="0"/>
              <a:t>Red Star Innovations</a:t>
            </a:r>
            <a:endParaRPr lang="en-US" dirty="0"/>
          </a:p>
        </p:txBody>
      </p:sp>
      <p:sp>
        <p:nvSpPr>
          <p:cNvPr id="3" name="Subtitle 2"/>
          <p:cNvSpPr>
            <a:spLocks noGrp="1"/>
          </p:cNvSpPr>
          <p:nvPr>
            <p:ph type="subTitle" idx="1"/>
          </p:nvPr>
        </p:nvSpPr>
        <p:spPr>
          <a:xfrm>
            <a:off x="1371600" y="2362200"/>
            <a:ext cx="6400800" cy="22860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ITC-gen-LOGO.wmf"/>
          <p:cNvPicPr>
            <a:picLocks noChangeAspect="1"/>
          </p:cNvPicPr>
          <p:nvPr/>
        </p:nvPicPr>
        <p:blipFill>
          <a:blip r:embed="rId3" cstate="print"/>
          <a:stretch>
            <a:fillRect/>
          </a:stretch>
        </p:blipFill>
        <p:spPr>
          <a:xfrm>
            <a:off x="457200" y="304801"/>
            <a:ext cx="1966702" cy="1447800"/>
          </a:xfrm>
          <a:prstGeom prst="rect">
            <a:avLst/>
          </a:prstGeom>
        </p:spPr>
      </p:pic>
      <p:pic>
        <p:nvPicPr>
          <p:cNvPr id="5" name="Picture 4" descr="PastedGraphic-1.tiff"/>
          <p:cNvPicPr>
            <a:picLocks noChangeAspect="1"/>
          </p:cNvPicPr>
          <p:nvPr/>
        </p:nvPicPr>
        <p:blipFill>
          <a:blip r:embed="rId4" cstate="print"/>
          <a:stretch>
            <a:fillRect/>
          </a:stretch>
        </p:blipFill>
        <p:spPr>
          <a:xfrm>
            <a:off x="228600" y="2057400"/>
            <a:ext cx="2887579" cy="762000"/>
          </a:xfrm>
          <a:prstGeom prst="rect">
            <a:avLst/>
          </a:prstGeom>
        </p:spPr>
      </p:pic>
      <p:pic>
        <p:nvPicPr>
          <p:cNvPr id="6" name="Picture 5" descr="REACH MNO_partnership logo.jpg"/>
          <p:cNvPicPr>
            <a:picLocks noChangeAspect="1"/>
          </p:cNvPicPr>
          <p:nvPr/>
        </p:nvPicPr>
        <p:blipFill>
          <a:blip r:embed="rId5" cstate="print"/>
          <a:stretch>
            <a:fillRect/>
          </a:stretch>
        </p:blipFill>
        <p:spPr>
          <a:xfrm>
            <a:off x="3657600" y="685800"/>
            <a:ext cx="4953000" cy="163369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Five A Model</a:t>
            </a:r>
            <a:endParaRPr lang="en-US" dirty="0"/>
          </a:p>
        </p:txBody>
      </p:sp>
      <p:sp>
        <p:nvSpPr>
          <p:cNvPr id="3" name="Content Placeholder 2"/>
          <p:cNvSpPr>
            <a:spLocks noGrp="1"/>
          </p:cNvSpPr>
          <p:nvPr>
            <p:ph sz="quarter" idx="1"/>
          </p:nvPr>
        </p:nvSpPr>
        <p:spPr>
          <a:xfrm>
            <a:off x="304800" y="1600200"/>
            <a:ext cx="8610600" cy="4876800"/>
          </a:xfrm>
        </p:spPr>
        <p:txBody>
          <a:bodyPr/>
          <a:lstStyle/>
          <a:p>
            <a:r>
              <a:rPr lang="en-US" dirty="0" smtClean="0"/>
              <a:t>Ask….about present and historical information related to the unhealthy behavior</a:t>
            </a:r>
          </a:p>
          <a:p>
            <a:r>
              <a:rPr lang="en-US" dirty="0" smtClean="0"/>
              <a:t>Advise….about the health hazards of current behavior using motivational interviewing techniques</a:t>
            </a:r>
          </a:p>
          <a:p>
            <a:r>
              <a:rPr lang="en-US" dirty="0" smtClean="0"/>
              <a:t>Assess….current commitment to consider changing unhealthy behavior</a:t>
            </a:r>
          </a:p>
          <a:p>
            <a:r>
              <a:rPr lang="en-US" dirty="0" smtClean="0"/>
              <a:t>Assist….in developing a healthy life plan, to self-manage change and move toward healthy behavior</a:t>
            </a:r>
          </a:p>
          <a:p>
            <a:r>
              <a:rPr lang="en-US" dirty="0" smtClean="0"/>
              <a:t>Arrange….to follow up in order to support success; refer to local and national resources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 will make a difference!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Health Consequences of Commercial Tobacco</a:t>
            </a:r>
          </a:p>
          <a:p>
            <a:pPr>
              <a:buNone/>
            </a:pPr>
            <a:r>
              <a:rPr lang="en-US" dirty="0" smtClean="0"/>
              <a:t>DVD Chapter 2</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3" cstate="print"/>
          <a:srcRect/>
          <a:stretch>
            <a:fillRect/>
          </a:stretch>
        </p:blipFill>
        <p:spPr bwMode="auto">
          <a:xfrm>
            <a:off x="4953000" y="3200400"/>
            <a:ext cx="2085975" cy="20383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Health Consequences of Commercial Tobacco (</a:t>
            </a:r>
            <a:r>
              <a:rPr lang="en-US" sz="2700" dirty="0" smtClean="0"/>
              <a:t>Module 1~15 minutes</a:t>
            </a:r>
            <a:r>
              <a:rPr lang="en-US" dirty="0" smtClean="0"/>
              <a:t>)</a:t>
            </a:r>
            <a:endParaRPr lang="en-US" dirty="0"/>
          </a:p>
        </p:txBody>
      </p:sp>
      <p:sp>
        <p:nvSpPr>
          <p:cNvPr id="3" name="Content Placeholder 2"/>
          <p:cNvSpPr>
            <a:spLocks noGrp="1"/>
          </p:cNvSpPr>
          <p:nvPr>
            <p:ph sz="quarter" idx="1"/>
          </p:nvPr>
        </p:nvSpPr>
        <p:spPr/>
        <p:txBody>
          <a:bodyPr/>
          <a:lstStyle/>
          <a:p>
            <a:pPr>
              <a:buNone/>
            </a:pPr>
            <a:r>
              <a:rPr lang="en-US" dirty="0" smtClean="0"/>
              <a:t>Learning Objectives:</a:t>
            </a:r>
          </a:p>
          <a:p>
            <a:pPr lvl="1"/>
            <a:r>
              <a:rPr lang="en-US" dirty="0" smtClean="0"/>
              <a:t>Know statistics related to AI/AN commercial tobacco use, health, and disease prevalence</a:t>
            </a:r>
          </a:p>
          <a:p>
            <a:pPr lvl="1"/>
            <a:r>
              <a:rPr lang="en-US" dirty="0" smtClean="0"/>
              <a:t>Understand how secondhand and </a:t>
            </a:r>
            <a:r>
              <a:rPr lang="en-US" dirty="0" err="1" smtClean="0"/>
              <a:t>thirdhand</a:t>
            </a:r>
            <a:r>
              <a:rPr lang="en-US" dirty="0" smtClean="0"/>
              <a:t> smoke endangers health</a:t>
            </a:r>
          </a:p>
          <a:p>
            <a:pPr lvl="1"/>
            <a:r>
              <a:rPr lang="en-US" dirty="0" smtClean="0"/>
              <a:t>Be able to screen and assess for tobacco use and exposure to environmental tobacco smoke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Tobacco and Disease </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 bad news is….</a:t>
            </a:r>
          </a:p>
          <a:p>
            <a:r>
              <a:rPr lang="en-US" dirty="0" smtClean="0"/>
              <a:t>1 in 5 people in the United States die each year from commercial tobacco use</a:t>
            </a:r>
          </a:p>
          <a:p>
            <a:r>
              <a:rPr lang="en-US" dirty="0" smtClean="0"/>
              <a:t>1,215 people per day</a:t>
            </a:r>
          </a:p>
          <a:p>
            <a:endParaRPr lang="en-US" dirty="0"/>
          </a:p>
        </p:txBody>
      </p:sp>
      <p:sp>
        <p:nvSpPr>
          <p:cNvPr id="4" name="Content Placeholder 3"/>
          <p:cNvSpPr>
            <a:spLocks noGrp="1"/>
          </p:cNvSpPr>
          <p:nvPr>
            <p:ph sz="quarter" idx="2"/>
          </p:nvPr>
        </p:nvSpPr>
        <p:spPr/>
        <p:txBody>
          <a:bodyPr>
            <a:normAutofit fontScale="92500" lnSpcReduction="20000"/>
          </a:bodyPr>
          <a:lstStyle/>
          <a:p>
            <a:pPr>
              <a:buNone/>
            </a:pPr>
            <a:r>
              <a:rPr lang="en-US" dirty="0" smtClean="0"/>
              <a:t>The good news is….</a:t>
            </a:r>
          </a:p>
          <a:p>
            <a:r>
              <a:rPr lang="en-US" dirty="0" smtClean="0"/>
              <a:t>Less than 3 minutes (180 seconds) of commercial tobacco dependence counseling can increase quit rates by 60%</a:t>
            </a:r>
          </a:p>
          <a:p>
            <a:r>
              <a:rPr lang="en-US" dirty="0" smtClean="0"/>
              <a:t>The right medications can potentially double tobacco quit rates</a:t>
            </a:r>
          </a:p>
          <a:p>
            <a:r>
              <a:rPr lang="en-US" dirty="0" smtClean="0"/>
              <a:t>Multiple behavioral interventions-boost those rates even higher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a:t>
            </a:r>
            <a:endParaRPr lang="en-US" dirty="0"/>
          </a:p>
        </p:txBody>
      </p:sp>
      <p:sp>
        <p:nvSpPr>
          <p:cNvPr id="3" name="Content Placeholder 2"/>
          <p:cNvSpPr>
            <a:spLocks noGrp="1"/>
          </p:cNvSpPr>
          <p:nvPr>
            <p:ph sz="quarter" idx="1"/>
          </p:nvPr>
        </p:nvSpPr>
        <p:spPr/>
        <p:txBody>
          <a:bodyPr/>
          <a:lstStyle/>
          <a:p>
            <a:pPr>
              <a:buNone/>
            </a:pPr>
            <a:r>
              <a:rPr lang="en-US" dirty="0" smtClean="0"/>
              <a:t>Tobacco Dependence Treatment Works</a:t>
            </a:r>
          </a:p>
          <a:p>
            <a:pPr>
              <a:buNone/>
            </a:pPr>
            <a:r>
              <a:rPr lang="en-US" dirty="0" smtClean="0"/>
              <a:t>DVD Chapter 3</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334000" y="2514600"/>
            <a:ext cx="2085975" cy="20383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Tobacco Use Interventions Matter</a:t>
            </a:r>
            <a:endParaRPr lang="en-US" dirty="0"/>
          </a:p>
        </p:txBody>
      </p:sp>
      <p:sp>
        <p:nvSpPr>
          <p:cNvPr id="3" name="Content Placeholder 2"/>
          <p:cNvSpPr>
            <a:spLocks noGrp="1"/>
          </p:cNvSpPr>
          <p:nvPr>
            <p:ph sz="quarter" idx="1"/>
          </p:nvPr>
        </p:nvSpPr>
        <p:spPr/>
        <p:txBody>
          <a:bodyPr/>
          <a:lstStyle/>
          <a:p>
            <a:r>
              <a:rPr lang="en-US" dirty="0" smtClean="0"/>
              <a:t>Treatment reduces costs to the community</a:t>
            </a:r>
          </a:p>
          <a:p>
            <a:r>
              <a:rPr lang="en-US" dirty="0" smtClean="0"/>
              <a:t>People want to quit-more than 70% of those that use commercial tobacco report wanting to quit</a:t>
            </a:r>
          </a:p>
          <a:p>
            <a:r>
              <a:rPr lang="en-US" dirty="0" smtClean="0"/>
              <a:t>Treatment is effective</a:t>
            </a:r>
          </a:p>
          <a:p>
            <a:r>
              <a:rPr lang="en-US" dirty="0" smtClean="0"/>
              <a:t>We can save lives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Native Health and Tobacco </a:t>
            </a:r>
            <a:r>
              <a:rPr lang="en-US" sz="2700" dirty="0" smtClean="0"/>
              <a:t>(page 19)</a:t>
            </a:r>
            <a:endParaRPr lang="en-US" sz="2700" dirty="0"/>
          </a:p>
        </p:txBody>
      </p:sp>
      <p:sp>
        <p:nvSpPr>
          <p:cNvPr id="3" name="Content Placeholder 2"/>
          <p:cNvSpPr>
            <a:spLocks noGrp="1"/>
          </p:cNvSpPr>
          <p:nvPr>
            <p:ph sz="quarter" idx="1"/>
          </p:nvPr>
        </p:nvSpPr>
        <p:spPr/>
        <p:txBody>
          <a:bodyPr/>
          <a:lstStyle/>
          <a:p>
            <a:r>
              <a:rPr lang="en-US" dirty="0" smtClean="0"/>
              <a:t>High prevalence rates compared to their ethnic/racial counterparts</a:t>
            </a:r>
          </a:p>
          <a:p>
            <a:r>
              <a:rPr lang="en-US" dirty="0" smtClean="0"/>
              <a:t>36% of adult AI/AN reported smoking cigarettes (2008)</a:t>
            </a:r>
          </a:p>
          <a:p>
            <a:r>
              <a:rPr lang="en-US" dirty="0" smtClean="0"/>
              <a:t>Men 42.3%-Women 22.4%</a:t>
            </a:r>
          </a:p>
          <a:p>
            <a:r>
              <a:rPr lang="en-US" dirty="0" smtClean="0"/>
              <a:t>17.8 % AI/AN women smoke during pregnancy</a:t>
            </a:r>
          </a:p>
          <a:p>
            <a:r>
              <a:rPr lang="en-US" dirty="0" smtClean="0"/>
              <a:t>Youth have the greatest cigarette smoking prevalence of all race/ethnic groups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Smokeless Tobacco </a:t>
            </a:r>
            <a:r>
              <a:rPr lang="en-US" sz="2400" dirty="0" smtClean="0"/>
              <a:t>(page 20)</a:t>
            </a:r>
            <a:endParaRPr lang="en-US" sz="2400" dirty="0"/>
          </a:p>
        </p:txBody>
      </p:sp>
      <p:sp>
        <p:nvSpPr>
          <p:cNvPr id="3" name="Content Placeholder 2"/>
          <p:cNvSpPr>
            <a:spLocks noGrp="1"/>
          </p:cNvSpPr>
          <p:nvPr>
            <p:ph sz="quarter" idx="1"/>
          </p:nvPr>
        </p:nvSpPr>
        <p:spPr/>
        <p:txBody>
          <a:bodyPr/>
          <a:lstStyle/>
          <a:p>
            <a:r>
              <a:rPr lang="en-US" dirty="0" smtClean="0"/>
              <a:t>Not a safe alternative to smoking tobacco</a:t>
            </a:r>
          </a:p>
          <a:p>
            <a:r>
              <a:rPr lang="en-US" dirty="0" smtClean="0"/>
              <a:t>Nicotine absorbed from smokeless tobacco is 3-4 times the amount delivered by a cigarette</a:t>
            </a:r>
          </a:p>
          <a:p>
            <a:r>
              <a:rPr lang="en-US" dirty="0" smtClean="0"/>
              <a:t>28 cancer-causing agents </a:t>
            </a:r>
          </a:p>
          <a:p>
            <a:r>
              <a:rPr lang="en-US" dirty="0" smtClean="0"/>
              <a:t>Native adults had the highest use of smokeless tobacco out of all race/ethnic groups (2008)</a:t>
            </a:r>
          </a:p>
          <a:p>
            <a:r>
              <a:rPr lang="en-US" dirty="0" smtClean="0"/>
              <a:t>Native youth living on reservations have the highest smokeless tobacco use of any other ethnic group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Environmental Tobacco Smoke </a:t>
            </a:r>
            <a:r>
              <a:rPr lang="en-US" sz="2700" dirty="0" smtClean="0"/>
              <a:t>(page 21)</a:t>
            </a:r>
            <a:endParaRPr lang="en-US" sz="2700" dirty="0"/>
          </a:p>
        </p:txBody>
      </p:sp>
      <p:sp>
        <p:nvSpPr>
          <p:cNvPr id="3" name="Content Placeholder 2"/>
          <p:cNvSpPr>
            <a:spLocks noGrp="1"/>
          </p:cNvSpPr>
          <p:nvPr>
            <p:ph sz="quarter" idx="1"/>
          </p:nvPr>
        </p:nvSpPr>
        <p:spPr/>
        <p:txBody>
          <a:bodyPr>
            <a:normAutofit lnSpcReduction="10000"/>
          </a:bodyPr>
          <a:lstStyle/>
          <a:p>
            <a:r>
              <a:rPr lang="en-US" dirty="0" smtClean="0"/>
              <a:t>Environmental Tobacco Smoke (secondhand smoke) is dangerous at any level</a:t>
            </a:r>
          </a:p>
          <a:p>
            <a:r>
              <a:rPr lang="en-US" dirty="0" smtClean="0"/>
              <a:t>Secondhand smoke is more toxic than smoke taken in by smoking-2-3 times more nicotine, about 10 times the carbon dioxide and as much as 30 times the toxins</a:t>
            </a:r>
          </a:p>
          <a:p>
            <a:r>
              <a:rPr lang="en-US" dirty="0" smtClean="0"/>
              <a:t>Women married to men who smoke cigarettes have a 91% greater risk of heart disease</a:t>
            </a:r>
          </a:p>
          <a:p>
            <a:r>
              <a:rPr lang="en-US" dirty="0" smtClean="0"/>
              <a:t>Secondhand smoke results in hospitalization and death for children</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a:t>
            </a:r>
            <a:endParaRPr lang="en-US" dirty="0"/>
          </a:p>
        </p:txBody>
      </p:sp>
      <p:sp>
        <p:nvSpPr>
          <p:cNvPr id="3" name="Content Placeholder 2"/>
          <p:cNvSpPr>
            <a:spLocks noGrp="1"/>
          </p:cNvSpPr>
          <p:nvPr>
            <p:ph sz="quarter" idx="1"/>
          </p:nvPr>
        </p:nvSpPr>
        <p:spPr/>
        <p:txBody>
          <a:bodyPr/>
          <a:lstStyle/>
          <a:p>
            <a:r>
              <a:rPr lang="en-US" dirty="0" smtClean="0"/>
              <a:t>Name</a:t>
            </a:r>
          </a:p>
          <a:p>
            <a:r>
              <a:rPr lang="en-US" dirty="0" smtClean="0"/>
              <a:t>Tribe &amp; Program</a:t>
            </a:r>
          </a:p>
          <a:p>
            <a:r>
              <a:rPr lang="en-US" dirty="0" smtClean="0"/>
              <a:t>Experience</a:t>
            </a:r>
          </a:p>
          <a:p>
            <a:r>
              <a:rPr lang="en-US" dirty="0" smtClean="0"/>
              <a:t>Welcome exercise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Tobacco Smoke </a:t>
            </a:r>
            <a:r>
              <a:rPr lang="en-US" sz="2700" dirty="0" smtClean="0"/>
              <a:t>(page 22)</a:t>
            </a:r>
            <a:endParaRPr lang="en-US" dirty="0"/>
          </a:p>
        </p:txBody>
      </p:sp>
      <p:sp>
        <p:nvSpPr>
          <p:cNvPr id="3" name="Content Placeholder 2"/>
          <p:cNvSpPr>
            <a:spLocks noGrp="1"/>
          </p:cNvSpPr>
          <p:nvPr>
            <p:ph sz="quarter" idx="1"/>
          </p:nvPr>
        </p:nvSpPr>
        <p:spPr>
          <a:xfrm>
            <a:off x="612648" y="1600200"/>
            <a:ext cx="8150352" cy="5029200"/>
          </a:xfrm>
        </p:spPr>
        <p:txBody>
          <a:bodyPr>
            <a:normAutofit lnSpcReduction="10000"/>
          </a:bodyPr>
          <a:lstStyle/>
          <a:p>
            <a:r>
              <a:rPr lang="en-US" dirty="0" smtClean="0"/>
              <a:t>Components of secondhand smoke</a:t>
            </a:r>
          </a:p>
          <a:p>
            <a:r>
              <a:rPr lang="en-US" dirty="0" smtClean="0"/>
              <a:t>4,000 chemical compounds, 200 are poisons and more than 69 cause cancer</a:t>
            </a:r>
          </a:p>
          <a:p>
            <a:r>
              <a:rPr lang="en-US" dirty="0" smtClean="0"/>
              <a:t>Smoke-filled room is up to 6 times more air pollution than a busy highway</a:t>
            </a:r>
          </a:p>
          <a:p>
            <a:r>
              <a:rPr lang="en-US" dirty="0" smtClean="0">
                <a:solidFill>
                  <a:srgbClr val="7030A0"/>
                </a:solidFill>
              </a:rPr>
              <a:t>Secondhand smoke remains in an enclosed area </a:t>
            </a:r>
            <a:r>
              <a:rPr lang="en-US" dirty="0" smtClean="0"/>
              <a:t>for approximately </a:t>
            </a:r>
            <a:r>
              <a:rPr lang="en-US" dirty="0" smtClean="0">
                <a:solidFill>
                  <a:srgbClr val="7030A0"/>
                </a:solidFill>
              </a:rPr>
              <a:t>2 weeks </a:t>
            </a:r>
            <a:r>
              <a:rPr lang="en-US" dirty="0" smtClean="0"/>
              <a:t>before the air is clean*</a:t>
            </a:r>
          </a:p>
          <a:p>
            <a:r>
              <a:rPr lang="en-US" dirty="0" smtClean="0"/>
              <a:t>About 60% of children ages 3-11 are exposed to environmental smoke, by age 5 each of them will have inhaled the equivalent of 102 packs of cigarettes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Environmental Tobacco Smoke</a:t>
            </a:r>
          </a:p>
          <a:p>
            <a:pPr>
              <a:buNone/>
            </a:pPr>
            <a:r>
              <a:rPr lang="en-US" dirty="0" smtClean="0"/>
              <a:t>DVD Chapter 4</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562600" y="2133600"/>
            <a:ext cx="2085975" cy="20383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Health Consequences of Involuntary Exposure to Tobacco Smoke </a:t>
            </a:r>
            <a:r>
              <a:rPr lang="en-US" sz="2700" dirty="0" smtClean="0"/>
              <a:t>(page 23)</a:t>
            </a:r>
            <a:endParaRPr lang="en-US" sz="2700"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dirty="0" smtClean="0"/>
              <a:t>Secondhand smoke causes premature death and disease in children and adults who do not smoke</a:t>
            </a:r>
          </a:p>
          <a:p>
            <a:r>
              <a:rPr lang="en-US" dirty="0" smtClean="0"/>
              <a:t>Children exposed to secondhand smoke are at an increased risk of sudden infant death syndrome (SIDS), acute respiratory infections, ear problems, and more severe asthma-slow growth in their lungs</a:t>
            </a:r>
          </a:p>
          <a:p>
            <a:r>
              <a:rPr lang="en-US" dirty="0" smtClean="0"/>
              <a:t>Exposure to secondhand smoke has immediate adverse effects on the cardiovascular system and causes coronary heart disease and lung cancer</a:t>
            </a:r>
          </a:p>
          <a:p>
            <a:r>
              <a:rPr lang="en-US" dirty="0" smtClean="0"/>
              <a:t>No risk-free level of exposure to secondhand smoke</a:t>
            </a:r>
          </a:p>
          <a:p>
            <a:r>
              <a:rPr lang="en-US" dirty="0" smtClean="0"/>
              <a:t>Millions of adults and children are exposed to secondhand smoke</a:t>
            </a:r>
          </a:p>
          <a:p>
            <a:r>
              <a:rPr lang="en-US" dirty="0" smtClean="0"/>
              <a:t>Cleaning the air or ventilating buildings cannot eliminate exposure of secondhand smoke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Thirdhand</a:t>
            </a:r>
            <a:r>
              <a:rPr lang="en-US" dirty="0" smtClean="0"/>
              <a:t> Smoke </a:t>
            </a:r>
            <a:r>
              <a:rPr lang="en-US" sz="2400" dirty="0" smtClean="0"/>
              <a:t>(page 24)</a:t>
            </a:r>
            <a:endParaRPr lang="en-US" sz="2400" dirty="0"/>
          </a:p>
        </p:txBody>
      </p:sp>
      <p:sp>
        <p:nvSpPr>
          <p:cNvPr id="3" name="Content Placeholder 2"/>
          <p:cNvSpPr>
            <a:spLocks noGrp="1"/>
          </p:cNvSpPr>
          <p:nvPr>
            <p:ph sz="quarter" idx="1"/>
          </p:nvPr>
        </p:nvSpPr>
        <p:spPr>
          <a:xfrm>
            <a:off x="612648" y="1600200"/>
            <a:ext cx="8153400" cy="4953000"/>
          </a:xfrm>
        </p:spPr>
        <p:txBody>
          <a:bodyPr>
            <a:normAutofit fontScale="85000" lnSpcReduction="10000"/>
          </a:bodyPr>
          <a:lstStyle/>
          <a:p>
            <a:r>
              <a:rPr lang="en-US" dirty="0" err="1" smtClean="0"/>
              <a:t>Thirdhand</a:t>
            </a:r>
            <a:r>
              <a:rPr lang="en-US" dirty="0" smtClean="0"/>
              <a:t> smoke is the term given to the residual of tobacco contamination that settles into the environment and stays there after a cigarette has been put out</a:t>
            </a:r>
          </a:p>
          <a:p>
            <a:r>
              <a:rPr lang="en-US" dirty="0" smtClean="0"/>
              <a:t>Tar and nicotine (along with other chemical particles) can linger on clothes, hair, upholstery, drapes, and other items in a room</a:t>
            </a:r>
          </a:p>
          <a:p>
            <a:r>
              <a:rPr lang="en-US" dirty="0" smtClean="0"/>
              <a:t>Nicotine remains on surfaces for days and weeks-carcinogens are then created over time and can be inhaled, absorbed or ingested</a:t>
            </a:r>
          </a:p>
          <a:p>
            <a:r>
              <a:rPr lang="en-US" dirty="0" smtClean="0"/>
              <a:t>Children of caregivers/parents are at a very high risk of </a:t>
            </a:r>
            <a:r>
              <a:rPr lang="en-US" dirty="0" err="1" smtClean="0"/>
              <a:t>thirdhand</a:t>
            </a:r>
            <a:r>
              <a:rPr lang="en-US" dirty="0" smtClean="0"/>
              <a:t> smoke exposure and contamination-young children can ingest tobacco residue by putting their hands in their mouths after touching contaminated surfaces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315200" cy="2819400"/>
          </a:xfrm>
        </p:spPr>
        <p:txBody>
          <a:bodyPr>
            <a:normAutofit/>
          </a:bodyPr>
          <a:lstStyle/>
          <a:p>
            <a:r>
              <a:rPr lang="en-US" dirty="0" smtClean="0"/>
              <a:t>“There is no safe level of exposure to tobacco smoke. Every inhalation of tobacco smoke exposes our children, our families, and our loved ones to dangerous chemicals that can damage their bodies and result in life-threatening diseases such as cancer and heart disease.”</a:t>
            </a:r>
            <a:endParaRPr lang="en-US" dirty="0"/>
          </a:p>
        </p:txBody>
      </p:sp>
      <p:sp>
        <p:nvSpPr>
          <p:cNvPr id="4" name="Title 3"/>
          <p:cNvSpPr>
            <a:spLocks noGrp="1"/>
          </p:cNvSpPr>
          <p:nvPr>
            <p:ph type="title"/>
          </p:nvPr>
        </p:nvSpPr>
        <p:spPr>
          <a:xfrm>
            <a:off x="1371600" y="1600200"/>
            <a:ext cx="7620000" cy="914400"/>
          </a:xfrm>
        </p:spPr>
        <p:txBody>
          <a:bodyPr>
            <a:normAutofit fontScale="90000"/>
          </a:bodyPr>
          <a:lstStyle/>
          <a:p>
            <a:r>
              <a:rPr lang="en-US" dirty="0" smtClean="0"/>
              <a:t>Regina Benjamin, M.D., M.B.A, U.S. Surgeon General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Understanding Tobacco Dependence (Module 2~</a:t>
            </a:r>
            <a:r>
              <a:rPr lang="en-US" sz="2700" dirty="0" smtClean="0"/>
              <a:t>20 minutes</a:t>
            </a:r>
            <a:r>
              <a:rPr lang="en-US" dirty="0" smtClean="0"/>
              <a:t>)</a:t>
            </a:r>
            <a:endParaRPr lang="en-US" dirty="0"/>
          </a:p>
        </p:txBody>
      </p:sp>
      <p:sp>
        <p:nvSpPr>
          <p:cNvPr id="3" name="Content Placeholder 2"/>
          <p:cNvSpPr>
            <a:spLocks noGrp="1"/>
          </p:cNvSpPr>
          <p:nvPr>
            <p:ph sz="quarter" idx="1"/>
          </p:nvPr>
        </p:nvSpPr>
        <p:spPr/>
        <p:txBody>
          <a:bodyPr/>
          <a:lstStyle/>
          <a:p>
            <a:pPr>
              <a:buNone/>
            </a:pPr>
            <a:r>
              <a:rPr lang="en-US" dirty="0" smtClean="0"/>
              <a:t>Learning objectives:</a:t>
            </a:r>
          </a:p>
          <a:p>
            <a:pPr lvl="1"/>
            <a:r>
              <a:rPr lang="en-US" dirty="0" smtClean="0"/>
              <a:t>Understand commercial tobacco dependence as a chronic disease</a:t>
            </a:r>
          </a:p>
          <a:p>
            <a:pPr lvl="1"/>
            <a:r>
              <a:rPr lang="en-US" dirty="0" smtClean="0"/>
              <a:t>Be aware of the complex nature of tobacco dependence and nicotine addiction</a:t>
            </a:r>
          </a:p>
          <a:p>
            <a:pPr lvl="1"/>
            <a:r>
              <a:rPr lang="en-US" dirty="0" smtClean="0"/>
              <a:t>Be able to cite the three links in the chain of tobacco dependence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a:t>
            </a:r>
            <a:endParaRPr lang="en-US" dirty="0"/>
          </a:p>
        </p:txBody>
      </p:sp>
      <p:sp>
        <p:nvSpPr>
          <p:cNvPr id="3" name="Content Placeholder 2"/>
          <p:cNvSpPr>
            <a:spLocks noGrp="1"/>
          </p:cNvSpPr>
          <p:nvPr>
            <p:ph sz="quarter" idx="1"/>
          </p:nvPr>
        </p:nvSpPr>
        <p:spPr/>
        <p:txBody>
          <a:bodyPr/>
          <a:lstStyle/>
          <a:p>
            <a:pPr>
              <a:buNone/>
            </a:pPr>
            <a:r>
              <a:rPr lang="en-US" dirty="0" smtClean="0"/>
              <a:t>Three-Link Chain</a:t>
            </a:r>
          </a:p>
          <a:p>
            <a:pPr>
              <a:buNone/>
            </a:pPr>
            <a:r>
              <a:rPr lang="en-US" dirty="0" smtClean="0"/>
              <a:t>DVD Chapter 5</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257800" y="2743200"/>
            <a:ext cx="2085975" cy="20383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Understanding Tobacco Dependence </a:t>
            </a:r>
            <a:r>
              <a:rPr lang="en-US" sz="2700" dirty="0" smtClean="0"/>
              <a:t>(page 29)</a:t>
            </a:r>
            <a:endParaRPr lang="en-US" sz="2700" dirty="0"/>
          </a:p>
        </p:txBody>
      </p:sp>
      <p:sp>
        <p:nvSpPr>
          <p:cNvPr id="3" name="Content Placeholder 2"/>
          <p:cNvSpPr>
            <a:spLocks noGrp="1"/>
          </p:cNvSpPr>
          <p:nvPr>
            <p:ph sz="quarter" idx="1"/>
          </p:nvPr>
        </p:nvSpPr>
        <p:spPr/>
        <p:txBody>
          <a:bodyPr/>
          <a:lstStyle/>
          <a:p>
            <a:r>
              <a:rPr lang="en-US" dirty="0" smtClean="0"/>
              <a:t>Cigarettes and other forms of tobacco are addictive</a:t>
            </a:r>
          </a:p>
          <a:p>
            <a:r>
              <a:rPr lang="en-US" dirty="0" smtClean="0"/>
              <a:t>Nicotine is the drug in tobacco that causes addiction</a:t>
            </a:r>
          </a:p>
          <a:p>
            <a:r>
              <a:rPr lang="en-US" dirty="0" smtClean="0"/>
              <a:t>The physiological and behavioral processes that determine nicotine addiction are similar to those that determine addiction to drugs such as heroin and cocaine</a:t>
            </a:r>
          </a:p>
          <a:p>
            <a:r>
              <a:rPr lang="en-US" dirty="0" smtClean="0"/>
              <a:t>Read quote on the bottom of the page</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Three-Link Chain of Dependence </a:t>
            </a:r>
            <a:r>
              <a:rPr lang="en-US" sz="2700" dirty="0" smtClean="0"/>
              <a:t>(page 30)</a:t>
            </a:r>
            <a:endParaRPr lang="en-US" sz="2700" dirty="0"/>
          </a:p>
        </p:txBody>
      </p:sp>
      <p:sp>
        <p:nvSpPr>
          <p:cNvPr id="4" name="Oval 3"/>
          <p:cNvSpPr/>
          <p:nvPr/>
        </p:nvSpPr>
        <p:spPr>
          <a:xfrm>
            <a:off x="381000" y="4114800"/>
            <a:ext cx="28956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Biological</a:t>
            </a:r>
            <a:endParaRPr lang="en-US" sz="2400" dirty="0"/>
          </a:p>
        </p:txBody>
      </p:sp>
      <p:sp>
        <p:nvSpPr>
          <p:cNvPr id="5" name="Content Placeholder 4"/>
          <p:cNvSpPr>
            <a:spLocks noGrp="1"/>
          </p:cNvSpPr>
          <p:nvPr>
            <p:ph sz="quarter" idx="1"/>
          </p:nvPr>
        </p:nvSpPr>
        <p:spPr>
          <a:xfrm>
            <a:off x="2514600" y="2971800"/>
            <a:ext cx="29718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400" dirty="0" err="1" smtClean="0"/>
              <a:t>Sociocultural</a:t>
            </a:r>
            <a:endParaRPr lang="en-US" sz="2400" dirty="0"/>
          </a:p>
        </p:txBody>
      </p:sp>
      <p:sp>
        <p:nvSpPr>
          <p:cNvPr id="6" name="Content Placeholder 4"/>
          <p:cNvSpPr txBox="1">
            <a:spLocks/>
          </p:cNvSpPr>
          <p:nvPr/>
        </p:nvSpPr>
        <p:spPr>
          <a:xfrm>
            <a:off x="4800600" y="1905000"/>
            <a:ext cx="29718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2400" dirty="0" smtClean="0"/>
              <a:t>psychological</a:t>
            </a:r>
            <a:endParaRPr kumimoji="0" lang="en-US" sz="2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Biological Factors of Tobacco Dependence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Long-term tobacco use is not a simple matter of choice or habit; in fact, quitting commercial tobacco use is complicated by very real physical challenges!</a:t>
            </a:r>
          </a:p>
          <a:p>
            <a:r>
              <a:rPr lang="en-US" dirty="0" smtClean="0"/>
              <a:t>Nicotine changes brain structures associated with feelings of reward and arousal (changes persist long after a person stops using tobacco)</a:t>
            </a:r>
          </a:p>
          <a:p>
            <a:r>
              <a:rPr lang="en-US" dirty="0" smtClean="0"/>
              <a:t>Reducing or abruptly quitting tobacco causes withdrawal symptoms within hours of last use-most severe in the </a:t>
            </a:r>
            <a:r>
              <a:rPr lang="en-US" b="1" dirty="0" smtClean="0">
                <a:solidFill>
                  <a:srgbClr val="7030A0"/>
                </a:solidFill>
              </a:rPr>
              <a:t>first two weeks, the period of greatest risk for relapse*</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Guidebook Introduction</a:t>
            </a:r>
            <a:endParaRPr lang="en-US" dirty="0"/>
          </a:p>
        </p:txBody>
      </p:sp>
      <p:sp>
        <p:nvSpPr>
          <p:cNvPr id="3" name="Content Placeholder 2"/>
          <p:cNvSpPr>
            <a:spLocks noGrp="1"/>
          </p:cNvSpPr>
          <p:nvPr>
            <p:ph sz="quarter" idx="1"/>
          </p:nvPr>
        </p:nvSpPr>
        <p:spPr/>
        <p:txBody>
          <a:bodyPr/>
          <a:lstStyle/>
          <a:p>
            <a:r>
              <a:rPr lang="en-US" dirty="0" smtClean="0"/>
              <a:t>Introduction</a:t>
            </a:r>
          </a:p>
          <a:p>
            <a:pPr lvl="1"/>
            <a:r>
              <a:rPr lang="en-US" dirty="0" smtClean="0"/>
              <a:t>Pages 1-13</a:t>
            </a:r>
          </a:p>
          <a:p>
            <a:pPr lvl="1"/>
            <a:r>
              <a:rPr lang="en-US" dirty="0" smtClean="0"/>
              <a:t>Background information</a:t>
            </a:r>
          </a:p>
          <a:p>
            <a:r>
              <a:rPr lang="en-US" dirty="0" smtClean="0"/>
              <a:t>6 Learning Modules</a:t>
            </a:r>
          </a:p>
          <a:p>
            <a:pPr lvl="1"/>
            <a:r>
              <a:rPr lang="en-US" dirty="0" smtClean="0"/>
              <a:t>Pages 15-98</a:t>
            </a:r>
          </a:p>
          <a:p>
            <a:pPr lvl="1"/>
            <a:r>
              <a:rPr lang="en-US" dirty="0" smtClean="0"/>
              <a:t>Learning objectives</a:t>
            </a:r>
          </a:p>
          <a:p>
            <a:pPr lvl="1"/>
            <a:r>
              <a:rPr lang="en-US" dirty="0" smtClean="0"/>
              <a:t>Information, learning activities, videos</a:t>
            </a:r>
          </a:p>
          <a:p>
            <a:r>
              <a:rPr lang="en-US" dirty="0" smtClean="0"/>
              <a:t>Appendices</a:t>
            </a:r>
          </a:p>
          <a:p>
            <a:r>
              <a:rPr lang="en-US" dirty="0" smtClean="0"/>
              <a:t>Materials</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Symptoms of Nicotine Withdrawal</a:t>
            </a:r>
            <a:endParaRPr lang="en-US" dirty="0"/>
          </a:p>
        </p:txBody>
      </p:sp>
      <p:sp>
        <p:nvSpPr>
          <p:cNvPr id="3" name="Content Placeholder 2"/>
          <p:cNvSpPr>
            <a:spLocks noGrp="1"/>
          </p:cNvSpPr>
          <p:nvPr>
            <p:ph sz="quarter" idx="1"/>
          </p:nvPr>
        </p:nvSpPr>
        <p:spPr/>
        <p:txBody>
          <a:bodyPr/>
          <a:lstStyle/>
          <a:p>
            <a:r>
              <a:rPr lang="en-US" dirty="0" smtClean="0"/>
              <a:t>Depressed mood, frustration, irritability, and anger</a:t>
            </a:r>
          </a:p>
          <a:p>
            <a:endParaRPr lang="en-US" dirty="0" smtClean="0"/>
          </a:p>
          <a:p>
            <a:r>
              <a:rPr lang="en-US" dirty="0" smtClean="0"/>
              <a:t>Restlessness, anxiety, difficulty concentrating, and insomnia</a:t>
            </a:r>
          </a:p>
          <a:p>
            <a:endParaRPr lang="en-US" dirty="0" smtClean="0"/>
          </a:p>
          <a:p>
            <a:r>
              <a:rPr lang="en-US" dirty="0" smtClean="0"/>
              <a:t>Increased appetite and weight gain</a:t>
            </a:r>
          </a:p>
          <a:p>
            <a:endParaRPr lang="en-US" dirty="0" smtClean="0"/>
          </a:p>
          <a:p>
            <a:r>
              <a:rPr lang="en-US" dirty="0" smtClean="0"/>
              <a:t>Decreased heart rate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Psychological Factors of Tobacco Dependence </a:t>
            </a:r>
            <a:r>
              <a:rPr lang="en-US" sz="2700" dirty="0" smtClean="0"/>
              <a:t>(page 31)</a:t>
            </a:r>
            <a:endParaRPr lang="en-US" sz="2700"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dirty="0" smtClean="0"/>
              <a:t>Many people associate smoking cigarettes with pleasurable activities and feelings</a:t>
            </a:r>
          </a:p>
          <a:p>
            <a:r>
              <a:rPr lang="en-US" dirty="0" smtClean="0"/>
              <a:t>Commercial tobacco use may help with relief of unpleasant feelings-to help through a stressful situation</a:t>
            </a:r>
          </a:p>
          <a:p>
            <a:r>
              <a:rPr lang="en-US" dirty="0" smtClean="0"/>
              <a:t>Used to cope with stress, loneliness, boredom or anger</a:t>
            </a:r>
          </a:p>
          <a:p>
            <a:r>
              <a:rPr lang="en-US" dirty="0" smtClean="0"/>
              <a:t>Used to self-medicate for pain or psychiatric conditions (schizophrenia, depression, anxiety, eating disorders, or attention deficit disorder</a:t>
            </a:r>
          </a:p>
          <a:p>
            <a:r>
              <a:rPr lang="en-US" dirty="0" smtClean="0"/>
              <a:t>Some people use commercial tobacco to control weight, concentrate better, or stay awake</a:t>
            </a:r>
          </a:p>
          <a:p>
            <a:r>
              <a:rPr lang="en-US" dirty="0" smtClean="0"/>
              <a:t>Response to environmental cues (read bottom of page 31)</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Sociocultural</a:t>
            </a:r>
            <a:r>
              <a:rPr lang="en-US" dirty="0" smtClean="0"/>
              <a:t> Factors of Tobacco Dependence </a:t>
            </a:r>
            <a:r>
              <a:rPr lang="en-US" sz="2700" dirty="0" smtClean="0"/>
              <a:t>(page 32)</a:t>
            </a:r>
            <a:endParaRPr lang="en-US" sz="2700" dirty="0"/>
          </a:p>
        </p:txBody>
      </p:sp>
      <p:sp>
        <p:nvSpPr>
          <p:cNvPr id="3" name="Content Placeholder 2"/>
          <p:cNvSpPr>
            <a:spLocks noGrp="1"/>
          </p:cNvSpPr>
          <p:nvPr>
            <p:ph sz="quarter" idx="1"/>
          </p:nvPr>
        </p:nvSpPr>
        <p:spPr/>
        <p:txBody>
          <a:bodyPr/>
          <a:lstStyle/>
          <a:p>
            <a:r>
              <a:rPr lang="en-US" dirty="0" smtClean="0"/>
              <a:t>Commercial tobacco does play a role in our society which is commonly linked to social interaction</a:t>
            </a:r>
          </a:p>
          <a:p>
            <a:r>
              <a:rPr lang="en-US" dirty="0" smtClean="0"/>
              <a:t>Marketing plays a part</a:t>
            </a:r>
          </a:p>
          <a:p>
            <a:r>
              <a:rPr lang="en-US" dirty="0" smtClean="0"/>
              <a:t>Commercial tobacco can be used to identify with a group</a:t>
            </a:r>
          </a:p>
          <a:p>
            <a:r>
              <a:rPr lang="en-US" dirty="0" smtClean="0"/>
              <a:t>Traditional tobacco does have an important role in the culture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Activity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Tobacco &amp; Culture </a:t>
            </a:r>
            <a:r>
              <a:rPr lang="en-US" sz="2700" dirty="0" smtClean="0"/>
              <a:t>(Module 3~30 minutes)</a:t>
            </a:r>
            <a:endParaRPr lang="en-US" sz="2700" dirty="0"/>
          </a:p>
        </p:txBody>
      </p:sp>
      <p:sp>
        <p:nvSpPr>
          <p:cNvPr id="3" name="Content Placeholder 2"/>
          <p:cNvSpPr>
            <a:spLocks noGrp="1"/>
          </p:cNvSpPr>
          <p:nvPr>
            <p:ph sz="quarter" idx="1"/>
          </p:nvPr>
        </p:nvSpPr>
        <p:spPr/>
        <p:txBody>
          <a:bodyPr/>
          <a:lstStyle/>
          <a:p>
            <a:pPr>
              <a:buNone/>
            </a:pPr>
            <a:r>
              <a:rPr lang="en-US" dirty="0" smtClean="0"/>
              <a:t>Learning Objectives:</a:t>
            </a:r>
          </a:p>
          <a:p>
            <a:pPr lvl="1"/>
            <a:r>
              <a:rPr lang="en-US" dirty="0" smtClean="0"/>
              <a:t>Adapt your communication with AI/AN people to maximize effectiveness</a:t>
            </a:r>
          </a:p>
          <a:p>
            <a:pPr lvl="1"/>
            <a:r>
              <a:rPr lang="en-US" dirty="0" smtClean="0"/>
              <a:t>Demonstrate respect for the traditions of diverse communities</a:t>
            </a:r>
          </a:p>
          <a:p>
            <a:pPr lvl="1"/>
            <a:r>
              <a:rPr lang="en-US" dirty="0" smtClean="0"/>
              <a:t>Distinguish between traditional and commercial tobacco use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Commercial vs. Traditional Tobacco</a:t>
            </a:r>
          </a:p>
          <a:p>
            <a:pPr>
              <a:buNone/>
            </a:pPr>
            <a:r>
              <a:rPr lang="en-US" dirty="0" smtClean="0"/>
              <a:t>DVD Chapter 6</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486400" y="2438400"/>
            <a:ext cx="2085975" cy="203835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Traditional vs. Commercial</a:t>
            </a:r>
            <a:endParaRPr lang="en-US" dirty="0"/>
          </a:p>
        </p:txBody>
      </p:sp>
      <p:sp>
        <p:nvSpPr>
          <p:cNvPr id="3" name="Content Placeholder 2"/>
          <p:cNvSpPr>
            <a:spLocks noGrp="1"/>
          </p:cNvSpPr>
          <p:nvPr>
            <p:ph sz="quarter" idx="1"/>
          </p:nvPr>
        </p:nvSpPr>
        <p:spPr/>
        <p:txBody>
          <a:bodyPr/>
          <a:lstStyle/>
          <a:p>
            <a:r>
              <a:rPr lang="en-US" dirty="0" smtClean="0"/>
              <a:t>Commercial-harmful addictive chemicals</a:t>
            </a:r>
          </a:p>
          <a:p>
            <a:endParaRPr lang="en-US" dirty="0" smtClean="0"/>
          </a:p>
          <a:p>
            <a:r>
              <a:rPr lang="en-US" dirty="0" smtClean="0"/>
              <a:t>Traditional-religious, ceremonial or medicinal purposes</a:t>
            </a:r>
          </a:p>
          <a:p>
            <a:endParaRPr lang="en-US" dirty="0" smtClean="0"/>
          </a:p>
          <a:p>
            <a:r>
              <a:rPr lang="en-US" dirty="0" smtClean="0"/>
              <a:t>Different Tribes Different Uses-Group Sharing</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Share feelings and new understandings</a:t>
            </a:r>
          </a:p>
          <a:p>
            <a:r>
              <a:rPr lang="en-US" dirty="0" smtClean="0"/>
              <a:t>How would you adapt this intervention to meet the needs of your clients?</a:t>
            </a:r>
            <a:endParaRPr lang="en-US" dirty="0"/>
          </a:p>
        </p:txBody>
      </p:sp>
      <p:sp>
        <p:nvSpPr>
          <p:cNvPr id="4" name="Title 3"/>
          <p:cNvSpPr>
            <a:spLocks noGrp="1"/>
          </p:cNvSpPr>
          <p:nvPr>
            <p:ph type="title"/>
          </p:nvPr>
        </p:nvSpPr>
        <p:spPr/>
        <p:txBody>
          <a:bodyPr/>
          <a:lstStyle/>
          <a:p>
            <a:r>
              <a:rPr lang="en-US" dirty="0" smtClean="0"/>
              <a:t>Read pages 40-46</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 whole idea is to bring the patient back into harmony and balance with mother earth and father sky….[and] with the natural elements”</a:t>
            </a:r>
            <a:endParaRPr lang="en-US" dirty="0"/>
          </a:p>
        </p:txBody>
      </p:sp>
      <p:sp>
        <p:nvSpPr>
          <p:cNvPr id="3" name="Title 2"/>
          <p:cNvSpPr>
            <a:spLocks noGrp="1"/>
          </p:cNvSpPr>
          <p:nvPr>
            <p:ph type="title"/>
          </p:nvPr>
        </p:nvSpPr>
        <p:spPr/>
        <p:txBody>
          <a:bodyPr>
            <a:normAutofit fontScale="90000"/>
          </a:bodyPr>
          <a:lstStyle/>
          <a:p>
            <a:r>
              <a:rPr lang="en-US" dirty="0" smtClean="0"/>
              <a:t>~healer Anthony Lee Sr., President of the Dine </a:t>
            </a:r>
            <a:r>
              <a:rPr lang="en-US" dirty="0" err="1" smtClean="0"/>
              <a:t>Hataalii</a:t>
            </a:r>
            <a:r>
              <a:rPr lang="en-US" dirty="0" smtClean="0"/>
              <a:t> Association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Indigenous Medicine and Traditional Healing</a:t>
            </a:r>
            <a:endParaRPr lang="en-US" dirty="0"/>
          </a:p>
        </p:txBody>
      </p:sp>
      <p:sp>
        <p:nvSpPr>
          <p:cNvPr id="5" name="Content Placeholder 4"/>
          <p:cNvSpPr>
            <a:spLocks noGrp="1"/>
          </p:cNvSpPr>
          <p:nvPr>
            <p:ph sz="quarter" idx="1"/>
          </p:nvPr>
        </p:nvSpPr>
        <p:spPr/>
        <p:txBody>
          <a:bodyPr/>
          <a:lstStyle/>
          <a:p>
            <a:r>
              <a:rPr lang="en-US" dirty="0" smtClean="0"/>
              <a:t>Traditional healing</a:t>
            </a:r>
          </a:p>
          <a:p>
            <a:r>
              <a:rPr lang="en-US" dirty="0" smtClean="0"/>
              <a:t>Beliefs and culture</a:t>
            </a:r>
          </a:p>
          <a:p>
            <a:r>
              <a:rPr lang="en-US" dirty="0" smtClean="0"/>
              <a:t>Health beliefs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Unhealthy Behaviors (</a:t>
            </a:r>
            <a:r>
              <a:rPr lang="en-US" sz="2700" dirty="0" smtClean="0"/>
              <a:t>Introduction~15 minutes</a:t>
            </a:r>
            <a:r>
              <a:rPr lang="en-US" dirty="0" smtClean="0"/>
              <a: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Learning Objectives:</a:t>
            </a:r>
          </a:p>
          <a:p>
            <a:pPr lvl="1"/>
            <a:r>
              <a:rPr lang="en-US" dirty="0" smtClean="0"/>
              <a:t>The relationship of unhealthy behaviors and chronic disease</a:t>
            </a:r>
          </a:p>
          <a:p>
            <a:pPr lvl="1"/>
            <a:r>
              <a:rPr lang="en-US" dirty="0" smtClean="0"/>
              <a:t>Chronic diseases that are prevalent among Native Communities </a:t>
            </a:r>
          </a:p>
          <a:p>
            <a:pPr lvl="1"/>
            <a:r>
              <a:rPr lang="en-US" dirty="0" smtClean="0"/>
              <a:t>Brief interventions as a technique to alter high-risk behaviors</a:t>
            </a:r>
          </a:p>
          <a:p>
            <a:pPr lvl="1"/>
            <a:r>
              <a:rPr lang="en-US" dirty="0" smtClean="0"/>
              <a:t>Five A Model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Traditional vs. Western Medicine</a:t>
            </a:r>
            <a:endParaRPr lang="en-US" dirty="0"/>
          </a:p>
        </p:txBody>
      </p:sp>
      <p:sp>
        <p:nvSpPr>
          <p:cNvPr id="4" name="Content Placeholder 3"/>
          <p:cNvSpPr>
            <a:spLocks noGrp="1"/>
          </p:cNvSpPr>
          <p:nvPr>
            <p:ph sz="quarter" idx="1"/>
          </p:nvPr>
        </p:nvSpPr>
        <p:spPr/>
        <p:txBody>
          <a:bodyPr>
            <a:normAutofit fontScale="92500" lnSpcReduction="10000"/>
          </a:bodyPr>
          <a:lstStyle/>
          <a:p>
            <a:pPr>
              <a:buNone/>
            </a:pPr>
            <a:r>
              <a:rPr lang="en-US" dirty="0" smtClean="0"/>
              <a:t>Traditional Indian Medicine</a:t>
            </a:r>
          </a:p>
          <a:p>
            <a:pPr lvl="1"/>
            <a:r>
              <a:rPr lang="en-US" dirty="0" smtClean="0"/>
              <a:t>Mind, body, spirit; holistic</a:t>
            </a:r>
          </a:p>
          <a:p>
            <a:pPr lvl="1"/>
            <a:r>
              <a:rPr lang="en-US" dirty="0" smtClean="0"/>
              <a:t>Ceremonies heal</a:t>
            </a:r>
          </a:p>
          <a:p>
            <a:pPr lvl="1"/>
            <a:r>
              <a:rPr lang="en-US" dirty="0" smtClean="0"/>
              <a:t>Ceremonies teach patient to be well</a:t>
            </a:r>
          </a:p>
          <a:p>
            <a:pPr lvl="1"/>
            <a:r>
              <a:rPr lang="en-US" dirty="0" smtClean="0"/>
              <a:t>Beliefs and family assessment included in diagnosis</a:t>
            </a:r>
          </a:p>
          <a:p>
            <a:pPr lvl="1"/>
            <a:r>
              <a:rPr lang="en-US" dirty="0" smtClean="0"/>
              <a:t>Healing and harmony emphasized</a:t>
            </a:r>
          </a:p>
          <a:p>
            <a:pPr lvl="1"/>
            <a:r>
              <a:rPr lang="en-US" dirty="0" smtClean="0"/>
              <a:t>Herbal medicines from nature	</a:t>
            </a:r>
            <a:endParaRPr lang="en-US" dirty="0"/>
          </a:p>
        </p:txBody>
      </p:sp>
      <p:sp>
        <p:nvSpPr>
          <p:cNvPr id="5" name="Content Placeholder 4"/>
          <p:cNvSpPr>
            <a:spLocks noGrp="1"/>
          </p:cNvSpPr>
          <p:nvPr>
            <p:ph sz="quarter" idx="2"/>
          </p:nvPr>
        </p:nvSpPr>
        <p:spPr/>
        <p:txBody>
          <a:bodyPr>
            <a:normAutofit fontScale="92500" lnSpcReduction="10000"/>
          </a:bodyPr>
          <a:lstStyle/>
          <a:p>
            <a:pPr>
              <a:buNone/>
            </a:pPr>
            <a:r>
              <a:rPr lang="en-US" dirty="0" smtClean="0"/>
              <a:t>Western Medicine</a:t>
            </a:r>
          </a:p>
          <a:p>
            <a:pPr lvl="1"/>
            <a:r>
              <a:rPr lang="en-US" dirty="0" smtClean="0"/>
              <a:t>Reductionist approach</a:t>
            </a:r>
          </a:p>
          <a:p>
            <a:pPr lvl="1"/>
            <a:r>
              <a:rPr lang="en-US" dirty="0" smtClean="0"/>
              <a:t>M.D. doing the healing</a:t>
            </a:r>
          </a:p>
          <a:p>
            <a:pPr lvl="1"/>
            <a:r>
              <a:rPr lang="en-US" dirty="0" smtClean="0"/>
              <a:t>Teaches patients to depend on medical system</a:t>
            </a:r>
          </a:p>
          <a:p>
            <a:pPr lvl="1"/>
            <a:r>
              <a:rPr lang="en-US" dirty="0" smtClean="0"/>
              <a:t>History, physical and lab data used to make diagnosis</a:t>
            </a:r>
          </a:p>
          <a:p>
            <a:pPr lvl="1"/>
            <a:r>
              <a:rPr lang="en-US" dirty="0" smtClean="0"/>
              <a:t>Disease and curing emphasized</a:t>
            </a:r>
          </a:p>
          <a:p>
            <a:pPr lvl="1"/>
            <a:r>
              <a:rPr lang="en-US" dirty="0" smtClean="0"/>
              <a:t>Pharmaceuticals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Traditional Communication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Listen</a:t>
            </a:r>
          </a:p>
          <a:p>
            <a:r>
              <a:rPr lang="en-US" dirty="0" smtClean="0"/>
              <a:t>Speak quietly</a:t>
            </a:r>
          </a:p>
          <a:p>
            <a:r>
              <a:rPr lang="en-US" dirty="0" smtClean="0"/>
              <a:t>Do not interrupt</a:t>
            </a:r>
          </a:p>
          <a:p>
            <a:r>
              <a:rPr lang="en-US" dirty="0" smtClean="0"/>
              <a:t>Be patient and respectful</a:t>
            </a:r>
          </a:p>
          <a:p>
            <a:r>
              <a:rPr lang="en-US" dirty="0" smtClean="0"/>
              <a:t>Follow cues (the person may not want to shake your hand or look directly into your eyes, this is not meant to be impolite)</a:t>
            </a:r>
          </a:p>
          <a:p>
            <a:r>
              <a:rPr lang="en-US" dirty="0" smtClean="0"/>
              <a:t>Quitting commercial tobacco is a personal choice</a:t>
            </a:r>
          </a:p>
          <a:p>
            <a:r>
              <a:rPr lang="en-US" dirty="0" smtClean="0"/>
              <a:t>Healthy living is connected with choices and behaviors</a:t>
            </a:r>
          </a:p>
          <a:p>
            <a:r>
              <a:rPr lang="en-US" dirty="0" smtClean="0"/>
              <a:t>Importance of family-community</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Motivational Interviewing (MI)</a:t>
            </a:r>
            <a:endParaRPr lang="en-US" dirty="0"/>
          </a:p>
        </p:txBody>
      </p:sp>
      <p:sp>
        <p:nvSpPr>
          <p:cNvPr id="3" name="Content Placeholder 2"/>
          <p:cNvSpPr>
            <a:spLocks noGrp="1"/>
          </p:cNvSpPr>
          <p:nvPr>
            <p:ph sz="quarter" idx="1"/>
          </p:nvPr>
        </p:nvSpPr>
        <p:spPr/>
        <p:txBody>
          <a:bodyPr/>
          <a:lstStyle/>
          <a:p>
            <a:r>
              <a:rPr lang="en-US" dirty="0" smtClean="0"/>
              <a:t>Ask permission to discuss topic</a:t>
            </a:r>
          </a:p>
          <a:p>
            <a:r>
              <a:rPr lang="en-US" dirty="0" smtClean="0"/>
              <a:t>Use reflections</a:t>
            </a:r>
          </a:p>
          <a:p>
            <a:r>
              <a:rPr lang="en-US" dirty="0" smtClean="0"/>
              <a:t>Acknowledge the person holistically</a:t>
            </a:r>
          </a:p>
          <a:p>
            <a:r>
              <a:rPr lang="en-US" dirty="0" smtClean="0"/>
              <a:t>Listen carefully</a:t>
            </a:r>
          </a:p>
          <a:p>
            <a:r>
              <a:rPr lang="en-US" dirty="0" smtClean="0"/>
              <a:t>Don’t get ahead</a:t>
            </a:r>
          </a:p>
          <a:p>
            <a:r>
              <a:rPr lang="en-US" dirty="0" smtClean="0"/>
              <a:t>Explore meaning and values</a:t>
            </a:r>
          </a:p>
          <a:p>
            <a:r>
              <a:rPr lang="en-US" dirty="0" smtClean="0"/>
              <a:t>Find out what’s important to them</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Intervention Essentials – The Integrated “Five A” Model </a:t>
            </a:r>
            <a:r>
              <a:rPr lang="en-US" sz="2400" dirty="0" smtClean="0"/>
              <a:t>(Module 4~20 minutes)</a:t>
            </a:r>
            <a:endParaRPr lang="en-US" sz="2400"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Learning Objectives:</a:t>
            </a:r>
          </a:p>
          <a:p>
            <a:pPr lvl="1"/>
            <a:r>
              <a:rPr lang="en-US" dirty="0" smtClean="0"/>
              <a:t>Distinguish between levels of intensity in tobacco dependence treatment interventions</a:t>
            </a:r>
          </a:p>
          <a:p>
            <a:pPr lvl="1"/>
            <a:r>
              <a:rPr lang="en-US" dirty="0" smtClean="0"/>
              <a:t>Understand the core elements of The Integrated Five A Model</a:t>
            </a:r>
          </a:p>
          <a:p>
            <a:pPr lvl="1"/>
            <a:r>
              <a:rPr lang="en-US" dirty="0" smtClean="0"/>
              <a:t>Assess a person’s willingness to abstain from tobacco use, using the “Willingness to Change Model”</a:t>
            </a:r>
          </a:p>
          <a:p>
            <a:pPr lvl="1"/>
            <a:r>
              <a:rPr lang="en-US" dirty="0" smtClean="0"/>
              <a:t>Indentify and use the Brief Intervention Flow Chart to guide your intervention</a:t>
            </a:r>
          </a:p>
          <a:p>
            <a:pPr lvl="1"/>
            <a:r>
              <a:rPr lang="en-US" dirty="0" smtClean="0"/>
              <a:t>Understand the Motivational Interviewing technique to uncover a person’s intrinsic motivation to change</a:t>
            </a:r>
          </a:p>
          <a:p>
            <a:pPr lvl="1"/>
            <a:r>
              <a:rPr lang="en-US" dirty="0" smtClean="0"/>
              <a:t>Develop an effective Quit Plan, for those wiling to set a quit date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Levels of Intensity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Minimal Intervention</a:t>
            </a:r>
          </a:p>
          <a:p>
            <a:pPr lvl="1"/>
            <a:r>
              <a:rPr lang="en-US" dirty="0" smtClean="0"/>
              <a:t>Information provided-brochure</a:t>
            </a:r>
          </a:p>
          <a:p>
            <a:pPr lvl="1"/>
            <a:r>
              <a:rPr lang="en-US" dirty="0" smtClean="0"/>
              <a:t>Less than three minutes</a:t>
            </a:r>
          </a:p>
          <a:p>
            <a:pPr lvl="1"/>
            <a:r>
              <a:rPr lang="en-US" dirty="0" smtClean="0"/>
              <a:t>Increases quit rates by 30%</a:t>
            </a:r>
          </a:p>
          <a:p>
            <a:r>
              <a:rPr lang="en-US" dirty="0" smtClean="0"/>
              <a:t>Low-Intensity Counseling (Brief Intervention)</a:t>
            </a:r>
          </a:p>
          <a:p>
            <a:pPr lvl="1"/>
            <a:r>
              <a:rPr lang="en-US" dirty="0" smtClean="0"/>
              <a:t>Personal interaction</a:t>
            </a:r>
          </a:p>
          <a:p>
            <a:pPr lvl="1"/>
            <a:r>
              <a:rPr lang="en-US" dirty="0" smtClean="0"/>
              <a:t>Three-ten minutes</a:t>
            </a:r>
          </a:p>
          <a:p>
            <a:pPr lvl="1"/>
            <a:r>
              <a:rPr lang="en-US" dirty="0" smtClean="0"/>
              <a:t>Increases quit rates by 60%</a:t>
            </a:r>
          </a:p>
          <a:p>
            <a:r>
              <a:rPr lang="en-US" dirty="0" smtClean="0"/>
              <a:t> High-Intensity Counseling (Intensive Intervention)</a:t>
            </a:r>
          </a:p>
          <a:p>
            <a:pPr lvl="1"/>
            <a:r>
              <a:rPr lang="en-US" dirty="0" smtClean="0"/>
              <a:t>Multi-session treatment program</a:t>
            </a:r>
          </a:p>
          <a:p>
            <a:pPr lvl="1"/>
            <a:r>
              <a:rPr lang="en-US" dirty="0" smtClean="0"/>
              <a:t>More than 10 minutes</a:t>
            </a:r>
          </a:p>
          <a:p>
            <a:pPr lvl="1"/>
            <a:r>
              <a:rPr lang="en-US" dirty="0" smtClean="0"/>
              <a:t>Increases quit rates by 130%</a:t>
            </a:r>
          </a:p>
          <a:p>
            <a:pPr lvl="1"/>
            <a:r>
              <a:rPr lang="en-US" dirty="0" smtClean="0"/>
              <a:t>What is available in your area?</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Integrated Five A Model </a:t>
            </a:r>
            <a:r>
              <a:rPr lang="en-US" sz="2400" dirty="0" smtClean="0"/>
              <a:t>(page 51)</a:t>
            </a:r>
            <a:endParaRPr lang="en-US" sz="2400" dirty="0"/>
          </a:p>
        </p:txBody>
      </p:sp>
      <p:sp>
        <p:nvSpPr>
          <p:cNvPr id="3" name="Content Placeholder 2"/>
          <p:cNvSpPr>
            <a:spLocks noGrp="1"/>
          </p:cNvSpPr>
          <p:nvPr>
            <p:ph sz="quarter" idx="1"/>
          </p:nvPr>
        </p:nvSpPr>
        <p:spPr/>
        <p:txBody>
          <a:bodyPr/>
          <a:lstStyle/>
          <a:p>
            <a:pPr>
              <a:buNone/>
            </a:pPr>
            <a:r>
              <a:rPr lang="en-US" dirty="0" smtClean="0"/>
              <a:t>The three elements of the HealthCare Partnership’s Integrated Five A Model</a:t>
            </a:r>
          </a:p>
          <a:p>
            <a:pPr lvl="1"/>
            <a:r>
              <a:rPr lang="en-US" dirty="0" smtClean="0"/>
              <a:t>The basic Five A Model recommended by the Clinical Practice Guideline: Treating Tobacco Use and Dependence (2008)</a:t>
            </a:r>
          </a:p>
          <a:p>
            <a:pPr lvl="1"/>
            <a:r>
              <a:rPr lang="en-US" dirty="0" smtClean="0"/>
              <a:t>The </a:t>
            </a:r>
            <a:r>
              <a:rPr lang="en-US" dirty="0" err="1" smtClean="0"/>
              <a:t>Transtheoretical</a:t>
            </a:r>
            <a:r>
              <a:rPr lang="en-US" dirty="0" smtClean="0"/>
              <a:t> Model of Intentional Behavior Change</a:t>
            </a:r>
          </a:p>
          <a:p>
            <a:pPr lvl="1"/>
            <a:r>
              <a:rPr lang="en-US" dirty="0" smtClean="0"/>
              <a:t>Motivational Interviewing</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Intervention Flow Chart </a:t>
            </a:r>
            <a:r>
              <a:rPr lang="en-US" sz="2400" dirty="0" smtClean="0"/>
              <a:t>(page 52)</a:t>
            </a:r>
            <a:endParaRPr lang="en-US" sz="2400" dirty="0"/>
          </a:p>
        </p:txBody>
      </p:sp>
      <p:sp>
        <p:nvSpPr>
          <p:cNvPr id="3" name="Content Placeholder 2"/>
          <p:cNvSpPr>
            <a:spLocks noGrp="1"/>
          </p:cNvSpPr>
          <p:nvPr>
            <p:ph sz="quarter" idx="1"/>
          </p:nvPr>
        </p:nvSpPr>
        <p:spPr/>
        <p:txBody>
          <a:bodyPr/>
          <a:lstStyle/>
          <a:p>
            <a:r>
              <a:rPr lang="en-US" dirty="0" smtClean="0"/>
              <a:t>The flowchart outlines the recommended steps to take when providing brief interventions</a:t>
            </a:r>
          </a:p>
          <a:p>
            <a:r>
              <a:rPr lang="en-US" dirty="0" smtClean="0"/>
              <a:t>It is an easy tool to use to assist you to deliver brief interventions</a:t>
            </a:r>
          </a:p>
          <a:p>
            <a:r>
              <a:rPr lang="en-US" dirty="0" smtClean="0"/>
              <a:t>Let’s review it</a:t>
            </a:r>
            <a:r>
              <a:rPr lang="en-US" dirty="0" smtClean="0">
                <a:sym typeface="Wingdings" pitchFamily="2" charset="2"/>
              </a:rPr>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Core Elements of the Integrated Five A Model</a:t>
            </a:r>
          </a:p>
          <a:p>
            <a:r>
              <a:rPr lang="en-US" dirty="0" smtClean="0"/>
              <a:t>Discussion</a:t>
            </a:r>
            <a:endParaRPr lang="en-US" dirty="0"/>
          </a:p>
        </p:txBody>
      </p:sp>
      <p:sp>
        <p:nvSpPr>
          <p:cNvPr id="4" name="Title 3"/>
          <p:cNvSpPr>
            <a:spLocks noGrp="1"/>
          </p:cNvSpPr>
          <p:nvPr>
            <p:ph type="title"/>
          </p:nvPr>
        </p:nvSpPr>
        <p:spPr/>
        <p:txBody>
          <a:bodyPr/>
          <a:lstStyle/>
          <a:p>
            <a:r>
              <a:rPr lang="en-US" dirty="0" smtClean="0"/>
              <a:t>Read pages 51-61</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Using the Integrated Five A Model </a:t>
            </a:r>
            <a:br>
              <a:rPr lang="en-US" dirty="0" smtClean="0"/>
            </a:br>
            <a:r>
              <a:rPr lang="en-US" sz="2700" dirty="0" smtClean="0"/>
              <a:t>(page 53)</a:t>
            </a:r>
            <a:endParaRPr lang="en-US" sz="2700" dirty="0"/>
          </a:p>
        </p:txBody>
      </p:sp>
      <p:sp>
        <p:nvSpPr>
          <p:cNvPr id="3" name="Content Placeholder 2"/>
          <p:cNvSpPr>
            <a:spLocks noGrp="1"/>
          </p:cNvSpPr>
          <p:nvPr>
            <p:ph sz="quarter" idx="1"/>
          </p:nvPr>
        </p:nvSpPr>
        <p:spPr/>
        <p:txBody>
          <a:bodyPr>
            <a:normAutofit fontScale="92500" lnSpcReduction="20000"/>
          </a:bodyPr>
          <a:lstStyle/>
          <a:p>
            <a:r>
              <a:rPr lang="en-US" dirty="0" smtClean="0"/>
              <a:t>Brief tobacco intervention is summarized in five steps referred to by the U.S. Public Health Service as the “Five As”</a:t>
            </a:r>
          </a:p>
          <a:p>
            <a:pPr lvl="1"/>
            <a:r>
              <a:rPr lang="en-US" dirty="0" smtClean="0"/>
              <a:t>Ask</a:t>
            </a:r>
          </a:p>
          <a:p>
            <a:pPr lvl="1"/>
            <a:r>
              <a:rPr lang="en-US" dirty="0" smtClean="0"/>
              <a:t>Advise</a:t>
            </a:r>
          </a:p>
          <a:p>
            <a:pPr lvl="1"/>
            <a:r>
              <a:rPr lang="en-US" dirty="0" smtClean="0"/>
              <a:t>Assess</a:t>
            </a:r>
          </a:p>
          <a:p>
            <a:pPr lvl="1"/>
            <a:r>
              <a:rPr lang="en-US" dirty="0" smtClean="0"/>
              <a:t>Assist</a:t>
            </a:r>
          </a:p>
          <a:p>
            <a:pPr lvl="1"/>
            <a:r>
              <a:rPr lang="en-US" dirty="0" smtClean="0"/>
              <a:t>Arrange</a:t>
            </a:r>
          </a:p>
          <a:p>
            <a:r>
              <a:rPr lang="en-US" dirty="0" smtClean="0"/>
              <a:t>The Five As can vary-”Assist” and “Arrange” especially depend on the person’s willingness to set a quit date</a:t>
            </a:r>
          </a:p>
          <a:p>
            <a:r>
              <a:rPr lang="en-US" dirty="0" smtClean="0"/>
              <a:t>Let’s review</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ASK</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Asking individuals about their consumption of commercial tobacco products is the first step in providing a brief intervention</a:t>
            </a:r>
          </a:p>
          <a:p>
            <a:r>
              <a:rPr lang="en-US" dirty="0" smtClean="0"/>
              <a:t>Ask about, identify and document tobacco use at every encounter</a:t>
            </a:r>
          </a:p>
          <a:p>
            <a:pPr lvl="1"/>
            <a:r>
              <a:rPr lang="en-US" dirty="0" smtClean="0"/>
              <a:t>May I talk to you about the use of commercial tobacco?</a:t>
            </a:r>
          </a:p>
          <a:p>
            <a:pPr lvl="1"/>
            <a:r>
              <a:rPr lang="en-US" dirty="0" smtClean="0"/>
              <a:t>Do you now smoke or chew tobacco?</a:t>
            </a:r>
          </a:p>
          <a:p>
            <a:pPr lvl="1"/>
            <a:r>
              <a:rPr lang="en-US" dirty="0" smtClean="0"/>
              <a:t>Have you ever used commercial tobacco?</a:t>
            </a:r>
          </a:p>
          <a:p>
            <a:pPr lvl="1"/>
            <a:r>
              <a:rPr lang="en-US" dirty="0" smtClean="0"/>
              <a:t>Are you exposed to secondhand smoke?</a:t>
            </a:r>
          </a:p>
          <a:p>
            <a:r>
              <a:rPr lang="en-US" dirty="0" smtClean="0"/>
              <a:t>Be able to discuss the use of traditional tobacco in your community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Unhealthy behaviors Cause Disease</a:t>
            </a:r>
            <a:endParaRPr lang="en-US" dirty="0"/>
          </a:p>
        </p:txBody>
      </p:sp>
      <p:sp>
        <p:nvSpPr>
          <p:cNvPr id="3" name="Content Placeholder 2"/>
          <p:cNvSpPr>
            <a:spLocks noGrp="1"/>
          </p:cNvSpPr>
          <p:nvPr>
            <p:ph sz="quarter" idx="1"/>
          </p:nvPr>
        </p:nvSpPr>
        <p:spPr/>
        <p:txBody>
          <a:bodyPr/>
          <a:lstStyle/>
          <a:p>
            <a:r>
              <a:rPr lang="en-US" dirty="0" smtClean="0"/>
              <a:t>At least 50% of deaths in the US from the ten leading causes of death are strongly linked to lifestyle-related behaviors, such as tobacco use, poor dietary habits and inactivity, alcohol misuse, illicit drug use and risky sexual practices.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ADVISE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a clear, concerned, respectful, and personalized manner, strongly urge all commercial tobacco users to consider quitting</a:t>
            </a:r>
          </a:p>
          <a:p>
            <a:r>
              <a:rPr lang="en-US" dirty="0" smtClean="0"/>
              <a:t>Deliver advice specific to the individual and his/her situation-read the two examples on page 54</a:t>
            </a:r>
          </a:p>
          <a:p>
            <a:r>
              <a:rPr lang="en-US" dirty="0" smtClean="0"/>
              <a:t>Rewards of quitting is also an important motivator</a:t>
            </a:r>
          </a:p>
          <a:p>
            <a:pPr lvl="1"/>
            <a:r>
              <a:rPr lang="en-US" dirty="0" smtClean="0"/>
              <a:t>Will be healthy for children/grandchildren</a:t>
            </a:r>
          </a:p>
          <a:p>
            <a:pPr lvl="1"/>
            <a:r>
              <a:rPr lang="en-US" dirty="0" smtClean="0"/>
              <a:t>Save money from not using commercial tobacco</a:t>
            </a:r>
          </a:p>
          <a:p>
            <a:pPr lvl="1"/>
            <a:r>
              <a:rPr lang="en-US" dirty="0" smtClean="0"/>
              <a:t>Quality of life will be better</a:t>
            </a:r>
          </a:p>
          <a:p>
            <a:r>
              <a:rPr lang="en-US" dirty="0" smtClean="0"/>
              <a:t>Read examples on page 55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ASSESS</a:t>
            </a:r>
            <a:endParaRPr lang="en-US" dirty="0"/>
          </a:p>
        </p:txBody>
      </p:sp>
      <p:sp>
        <p:nvSpPr>
          <p:cNvPr id="3" name="Content Placeholder 2"/>
          <p:cNvSpPr>
            <a:spLocks noGrp="1"/>
          </p:cNvSpPr>
          <p:nvPr>
            <p:ph sz="quarter" idx="1"/>
          </p:nvPr>
        </p:nvSpPr>
        <p:spPr/>
        <p:txBody>
          <a:bodyPr/>
          <a:lstStyle/>
          <a:p>
            <a:r>
              <a:rPr lang="en-US" dirty="0" smtClean="0"/>
              <a:t>Determine the willingness to make a quit attempt within the next 30 days</a:t>
            </a:r>
          </a:p>
          <a:p>
            <a:pPr lvl="1"/>
            <a:r>
              <a:rPr lang="en-US" dirty="0" smtClean="0"/>
              <a:t>Are you willing to start a quit plan?</a:t>
            </a:r>
          </a:p>
          <a:p>
            <a:pPr lvl="1"/>
            <a:r>
              <a:rPr lang="en-US" dirty="0" smtClean="0"/>
              <a:t>Are you willing to set a quit date in the next 30 days?</a:t>
            </a:r>
          </a:p>
          <a:p>
            <a:r>
              <a:rPr lang="en-US" dirty="0" smtClean="0"/>
              <a:t>The answer will determine the next step you take</a:t>
            </a:r>
          </a:p>
          <a:p>
            <a:r>
              <a:rPr lang="en-US" dirty="0" smtClean="0"/>
              <a:t>The Willingness to Change Model is an </a:t>
            </a:r>
            <a:r>
              <a:rPr lang="en-US" dirty="0" err="1" smtClean="0"/>
              <a:t>adapatation</a:t>
            </a:r>
            <a:r>
              <a:rPr lang="en-US" dirty="0" smtClean="0"/>
              <a:t> of the </a:t>
            </a:r>
            <a:r>
              <a:rPr lang="en-US" dirty="0" err="1" smtClean="0"/>
              <a:t>Transtheoretical</a:t>
            </a:r>
            <a:r>
              <a:rPr lang="en-US" dirty="0" smtClean="0"/>
              <a:t> Model of Health Behavior Change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Willingness to Change Model*</a:t>
            </a:r>
            <a:endParaRPr lang="en-US" dirty="0"/>
          </a:p>
        </p:txBody>
      </p:sp>
      <p:graphicFrame>
        <p:nvGraphicFramePr>
          <p:cNvPr id="6" name="Content Placeholder 5"/>
          <p:cNvGraphicFramePr>
            <a:graphicFrameLocks noGrp="1"/>
          </p:cNvGraphicFramePr>
          <p:nvPr>
            <p:ph sz="quarter" idx="1"/>
          </p:nvPr>
        </p:nvGraphicFramePr>
        <p:xfrm>
          <a:off x="612775" y="1600200"/>
          <a:ext cx="8150226" cy="4267200"/>
        </p:xfrm>
        <a:graphic>
          <a:graphicData uri="http://schemas.openxmlformats.org/drawingml/2006/table">
            <a:tbl>
              <a:tblPr firstRow="1" bandRow="1">
                <a:tableStyleId>{5C22544A-7EE6-4342-B048-85BDC9FD1C3A}</a:tableStyleId>
              </a:tblPr>
              <a:tblGrid>
                <a:gridCol w="4075113"/>
                <a:gridCol w="4075113"/>
              </a:tblGrid>
              <a:tr h="533400">
                <a:tc>
                  <a:txBody>
                    <a:bodyPr/>
                    <a:lstStyle/>
                    <a:p>
                      <a:r>
                        <a:rPr lang="en-US" dirty="0" smtClean="0"/>
                        <a:t>Stage</a:t>
                      </a:r>
                      <a:r>
                        <a:rPr lang="en-US" baseline="0" dirty="0" smtClean="0"/>
                        <a:t> (Common Term)</a:t>
                      </a:r>
                      <a:endParaRPr lang="en-US" dirty="0"/>
                    </a:p>
                  </a:txBody>
                  <a:tcPr/>
                </a:tc>
                <a:tc>
                  <a:txBody>
                    <a:bodyPr/>
                    <a:lstStyle/>
                    <a:p>
                      <a:r>
                        <a:rPr lang="en-US" dirty="0" smtClean="0"/>
                        <a:t>Research Term</a:t>
                      </a:r>
                      <a:endParaRPr lang="en-US" dirty="0"/>
                    </a:p>
                  </a:txBody>
                  <a:tcPr/>
                </a:tc>
              </a:tr>
              <a:tr h="533400">
                <a:tc>
                  <a:txBody>
                    <a:bodyPr/>
                    <a:lstStyle/>
                    <a:p>
                      <a:r>
                        <a:rPr lang="en-US" dirty="0" smtClean="0"/>
                        <a:t>Not Ready to Quit </a:t>
                      </a:r>
                      <a:endParaRPr lang="en-US" dirty="0"/>
                    </a:p>
                  </a:txBody>
                  <a:tcPr/>
                </a:tc>
                <a:tc>
                  <a:txBody>
                    <a:bodyPr/>
                    <a:lstStyle/>
                    <a:p>
                      <a:r>
                        <a:rPr lang="en-US" dirty="0" err="1" smtClean="0"/>
                        <a:t>Precontemplation</a:t>
                      </a:r>
                      <a:r>
                        <a:rPr lang="en-US" dirty="0" smtClean="0"/>
                        <a:t> (remember this)</a:t>
                      </a:r>
                      <a:endParaRPr lang="en-US" dirty="0"/>
                    </a:p>
                  </a:txBody>
                  <a:tcPr/>
                </a:tc>
              </a:tr>
              <a:tr h="533400">
                <a:tc>
                  <a:txBody>
                    <a:bodyPr/>
                    <a:lstStyle/>
                    <a:p>
                      <a:r>
                        <a:rPr lang="en-US" dirty="0" smtClean="0"/>
                        <a:t>Thinking About</a:t>
                      </a:r>
                      <a:r>
                        <a:rPr lang="en-US" baseline="0" dirty="0" smtClean="0"/>
                        <a:t> Quitting</a:t>
                      </a:r>
                      <a:endParaRPr lang="en-US" dirty="0"/>
                    </a:p>
                  </a:txBody>
                  <a:tcPr/>
                </a:tc>
                <a:tc>
                  <a:txBody>
                    <a:bodyPr/>
                    <a:lstStyle/>
                    <a:p>
                      <a:r>
                        <a:rPr lang="en-US" dirty="0" smtClean="0"/>
                        <a:t>Contemplation</a:t>
                      </a:r>
                      <a:endParaRPr lang="en-US" dirty="0"/>
                    </a:p>
                  </a:txBody>
                  <a:tcPr/>
                </a:tc>
              </a:tr>
              <a:tr h="533400">
                <a:tc>
                  <a:txBody>
                    <a:bodyPr/>
                    <a:lstStyle/>
                    <a:p>
                      <a:r>
                        <a:rPr lang="en-US" dirty="0" smtClean="0"/>
                        <a:t>Ready to Quit</a:t>
                      </a:r>
                      <a:endParaRPr lang="en-US" dirty="0"/>
                    </a:p>
                  </a:txBody>
                  <a:tcPr/>
                </a:tc>
                <a:tc>
                  <a:txBody>
                    <a:bodyPr/>
                    <a:lstStyle/>
                    <a:p>
                      <a:r>
                        <a:rPr lang="en-US" dirty="0" smtClean="0"/>
                        <a:t>Preparation</a:t>
                      </a:r>
                      <a:endParaRPr lang="en-US" dirty="0"/>
                    </a:p>
                  </a:txBody>
                  <a:tcPr/>
                </a:tc>
              </a:tr>
              <a:tr h="533400">
                <a:tc>
                  <a:txBody>
                    <a:bodyPr/>
                    <a:lstStyle/>
                    <a:p>
                      <a:r>
                        <a:rPr lang="en-US" dirty="0" smtClean="0"/>
                        <a:t>Quit</a:t>
                      </a:r>
                      <a:endParaRPr lang="en-US" dirty="0"/>
                    </a:p>
                  </a:txBody>
                  <a:tcPr/>
                </a:tc>
                <a:tc>
                  <a:txBody>
                    <a:bodyPr/>
                    <a:lstStyle/>
                    <a:p>
                      <a:r>
                        <a:rPr lang="en-US" dirty="0" smtClean="0"/>
                        <a:t>Action</a:t>
                      </a:r>
                      <a:endParaRPr lang="en-US" dirty="0"/>
                    </a:p>
                  </a:txBody>
                  <a:tcPr/>
                </a:tc>
              </a:tr>
              <a:tr h="533400">
                <a:tc>
                  <a:txBody>
                    <a:bodyPr/>
                    <a:lstStyle/>
                    <a:p>
                      <a:r>
                        <a:rPr lang="en-US" dirty="0" smtClean="0"/>
                        <a:t>Staying Quit</a:t>
                      </a:r>
                      <a:endParaRPr lang="en-US" dirty="0"/>
                    </a:p>
                  </a:txBody>
                  <a:tcPr/>
                </a:tc>
                <a:tc>
                  <a:txBody>
                    <a:bodyPr/>
                    <a:lstStyle/>
                    <a:p>
                      <a:r>
                        <a:rPr lang="en-US" dirty="0" smtClean="0"/>
                        <a:t>Maintenance</a:t>
                      </a:r>
                      <a:endParaRPr lang="en-US" dirty="0"/>
                    </a:p>
                  </a:txBody>
                  <a:tcPr/>
                </a:tc>
              </a:tr>
              <a:tr h="533400">
                <a:tc>
                  <a:txBody>
                    <a:bodyPr/>
                    <a:lstStyle/>
                    <a:p>
                      <a:r>
                        <a:rPr lang="en-US" dirty="0" smtClean="0"/>
                        <a:t>Living</a:t>
                      </a:r>
                      <a:r>
                        <a:rPr lang="en-US" baseline="0" dirty="0" smtClean="0"/>
                        <a:t> Quit</a:t>
                      </a:r>
                      <a:endParaRPr lang="en-US" dirty="0"/>
                    </a:p>
                  </a:txBody>
                  <a:tcPr/>
                </a:tc>
                <a:tc>
                  <a:txBody>
                    <a:bodyPr/>
                    <a:lstStyle/>
                    <a:p>
                      <a:r>
                        <a:rPr lang="en-US" dirty="0" smtClean="0"/>
                        <a:t>Termination</a:t>
                      </a:r>
                      <a:endParaRPr lang="en-US" dirty="0"/>
                    </a:p>
                  </a:txBody>
                  <a:tcPr/>
                </a:tc>
              </a:tr>
              <a:tr h="533400">
                <a:tc>
                  <a:txBody>
                    <a:bodyPr/>
                    <a:lstStyle/>
                    <a:p>
                      <a:r>
                        <a:rPr lang="en-US" dirty="0" smtClean="0"/>
                        <a:t>*Relapse</a:t>
                      </a:r>
                      <a:endParaRPr lang="en-US" dirty="0"/>
                    </a:p>
                  </a:txBody>
                  <a:tcPr/>
                </a:tc>
                <a:tc>
                  <a:txBody>
                    <a:bodyPr/>
                    <a:lstStyle/>
                    <a:p>
                      <a:r>
                        <a:rPr lang="en-US" dirty="0" smtClean="0"/>
                        <a:t>Relapse</a:t>
                      </a:r>
                      <a:endParaRPr lang="en-US" dirty="0"/>
                    </a:p>
                  </a:txBody>
                  <a:tcPr/>
                </a:tc>
              </a:tr>
            </a:tbl>
          </a:graphicData>
        </a:graphic>
      </p:graphicFrame>
      <p:sp>
        <p:nvSpPr>
          <p:cNvPr id="8" name="TextBox 7"/>
          <p:cNvSpPr txBox="1"/>
          <p:nvPr/>
        </p:nvSpPr>
        <p:spPr>
          <a:xfrm>
            <a:off x="685800" y="6096000"/>
            <a:ext cx="8001000" cy="369332"/>
          </a:xfrm>
          <a:prstGeom prst="rect">
            <a:avLst/>
          </a:prstGeom>
          <a:noFill/>
        </p:spPr>
        <p:txBody>
          <a:bodyPr wrap="square" rtlCol="0">
            <a:spAutoFit/>
          </a:bodyPr>
          <a:lstStyle/>
          <a:p>
            <a:r>
              <a:rPr lang="en-US" dirty="0" smtClean="0"/>
              <a:t>*Not part of the core construct “Stages of Change”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Stage-Specific Characters</a:t>
            </a:r>
            <a:endParaRPr lang="en-US" dirty="0"/>
          </a:p>
        </p:txBody>
      </p:sp>
      <p:sp>
        <p:nvSpPr>
          <p:cNvPr id="3" name="Title 2"/>
          <p:cNvSpPr>
            <a:spLocks noGrp="1"/>
          </p:cNvSpPr>
          <p:nvPr>
            <p:ph type="title"/>
          </p:nvPr>
        </p:nvSpPr>
        <p:spPr/>
        <p:txBody>
          <a:bodyPr/>
          <a:lstStyle/>
          <a:p>
            <a:r>
              <a:rPr lang="en-US" dirty="0" smtClean="0"/>
              <a:t>Learning Activity page 59</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Assist</a:t>
            </a:r>
            <a:endParaRPr lang="en-US" dirty="0"/>
          </a:p>
        </p:txBody>
      </p:sp>
      <p:sp>
        <p:nvSpPr>
          <p:cNvPr id="3" name="Content Placeholder 2"/>
          <p:cNvSpPr>
            <a:spLocks noGrp="1"/>
          </p:cNvSpPr>
          <p:nvPr>
            <p:ph sz="quarter" idx="1"/>
          </p:nvPr>
        </p:nvSpPr>
        <p:spPr/>
        <p:txBody>
          <a:bodyPr/>
          <a:lstStyle/>
          <a:p>
            <a:r>
              <a:rPr lang="en-US" dirty="0" smtClean="0"/>
              <a:t>You can assist someone whether or not they are willing to make a quit attempt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Unwilling to set a quit date</a:t>
            </a:r>
            <a:endParaRPr lang="en-US" dirty="0"/>
          </a:p>
        </p:txBody>
      </p:sp>
      <p:sp>
        <p:nvSpPr>
          <p:cNvPr id="5" name="Content Placeholder 4"/>
          <p:cNvSpPr>
            <a:spLocks noGrp="1"/>
          </p:cNvSpPr>
          <p:nvPr>
            <p:ph sz="quarter" idx="1"/>
          </p:nvPr>
        </p:nvSpPr>
        <p:spPr/>
        <p:txBody>
          <a:bodyPr/>
          <a:lstStyle/>
          <a:p>
            <a:r>
              <a:rPr lang="en-US" dirty="0" smtClean="0"/>
              <a:t>Offer non-judgmental support and information</a:t>
            </a:r>
          </a:p>
          <a:p>
            <a:pPr lvl="1"/>
            <a:r>
              <a:rPr lang="en-US" dirty="0" smtClean="0"/>
              <a:t>Can still assist in thinking about quitting</a:t>
            </a:r>
          </a:p>
          <a:p>
            <a:pPr lvl="1"/>
            <a:r>
              <a:rPr lang="en-US" dirty="0" smtClean="0"/>
              <a:t>Offer information to take home</a:t>
            </a:r>
          </a:p>
          <a:p>
            <a:r>
              <a:rPr lang="en-US" dirty="0" smtClean="0"/>
              <a:t>Motivational Interviewing </a:t>
            </a:r>
          </a:p>
          <a:p>
            <a:pPr lvl="1"/>
            <a:r>
              <a:rPr lang="en-US" dirty="0" smtClean="0"/>
              <a:t>Express empathy</a:t>
            </a:r>
          </a:p>
          <a:p>
            <a:pPr lvl="1"/>
            <a:r>
              <a:rPr lang="en-US" dirty="0" smtClean="0"/>
              <a:t>Develop discrepancy</a:t>
            </a:r>
          </a:p>
          <a:p>
            <a:pPr lvl="1"/>
            <a:r>
              <a:rPr lang="en-US" dirty="0" smtClean="0"/>
              <a:t>Roll with resistance </a:t>
            </a:r>
          </a:p>
          <a:p>
            <a:pPr lvl="1"/>
            <a:r>
              <a:rPr lang="en-US" dirty="0" smtClean="0"/>
              <a:t>Support </a:t>
            </a:r>
            <a:r>
              <a:rPr lang="en-US" dirty="0" err="1" smtClean="0"/>
              <a:t>sef</a:t>
            </a:r>
            <a:r>
              <a:rPr lang="en-US" dirty="0" smtClean="0"/>
              <a:t>-efficacy</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5 Rs (Brief Motivational Interview)</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You can move people towards willingness to quit using a brief motivational interview characterized by 5 Rs:</a:t>
            </a:r>
          </a:p>
          <a:p>
            <a:pPr lvl="1"/>
            <a:r>
              <a:rPr lang="en-US" dirty="0" smtClean="0"/>
              <a:t>Relevance</a:t>
            </a:r>
          </a:p>
          <a:p>
            <a:pPr>
              <a:buNone/>
            </a:pPr>
            <a:endParaRPr lang="en-US" dirty="0" smtClean="0"/>
          </a:p>
          <a:p>
            <a:pPr lvl="1"/>
            <a:r>
              <a:rPr lang="en-US" dirty="0" smtClean="0"/>
              <a:t>Rewards</a:t>
            </a:r>
          </a:p>
          <a:p>
            <a:endParaRPr lang="en-US" dirty="0" smtClean="0"/>
          </a:p>
          <a:p>
            <a:pPr lvl="1"/>
            <a:r>
              <a:rPr lang="en-US" dirty="0" smtClean="0"/>
              <a:t>Risks</a:t>
            </a:r>
          </a:p>
          <a:p>
            <a:pPr>
              <a:buNone/>
            </a:pPr>
            <a:endParaRPr lang="en-US" dirty="0" smtClean="0"/>
          </a:p>
          <a:p>
            <a:pPr lvl="1"/>
            <a:r>
              <a:rPr lang="en-US" dirty="0" smtClean="0"/>
              <a:t>Roadblocks</a:t>
            </a:r>
          </a:p>
          <a:p>
            <a:pPr>
              <a:buNone/>
            </a:pPr>
            <a:endParaRPr lang="en-US" dirty="0" smtClean="0"/>
          </a:p>
          <a:p>
            <a:pPr lvl="1"/>
            <a:r>
              <a:rPr lang="en-US" dirty="0" smtClean="0"/>
              <a:t>Repetition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Willing to Set a Quit Date-Quit Plan</a:t>
            </a:r>
            <a:endParaRPr lang="en-US" dirty="0"/>
          </a:p>
        </p:txBody>
      </p:sp>
      <p:sp>
        <p:nvSpPr>
          <p:cNvPr id="5" name="Content Placeholder 4"/>
          <p:cNvSpPr>
            <a:spLocks noGrp="1"/>
          </p:cNvSpPr>
          <p:nvPr>
            <p:ph sz="quarter" idx="1"/>
          </p:nvPr>
        </p:nvSpPr>
        <p:spPr>
          <a:xfrm>
            <a:off x="612648" y="1600200"/>
            <a:ext cx="8153400" cy="4953000"/>
          </a:xfrm>
        </p:spPr>
        <p:txBody>
          <a:bodyPr>
            <a:normAutofit lnSpcReduction="10000"/>
          </a:bodyPr>
          <a:lstStyle/>
          <a:p>
            <a:r>
              <a:rPr lang="en-US" dirty="0" smtClean="0"/>
              <a:t>Setting a quit date-should be within 30 days-zero tobacco use after that</a:t>
            </a:r>
          </a:p>
          <a:p>
            <a:r>
              <a:rPr lang="en-US" dirty="0" smtClean="0"/>
              <a:t>Identifying people who can provide support</a:t>
            </a:r>
          </a:p>
          <a:p>
            <a:r>
              <a:rPr lang="en-US" dirty="0" smtClean="0"/>
              <a:t>Learning techniques to prevent slips and relapse </a:t>
            </a:r>
          </a:p>
          <a:p>
            <a:r>
              <a:rPr lang="en-US" dirty="0" smtClean="0"/>
              <a:t>Suggesting solutions to specific problems</a:t>
            </a:r>
          </a:p>
          <a:p>
            <a:r>
              <a:rPr lang="en-US" dirty="0" smtClean="0"/>
              <a:t>Offering information about recommended medications</a:t>
            </a:r>
          </a:p>
          <a:p>
            <a:r>
              <a:rPr lang="en-US" dirty="0" smtClean="0"/>
              <a:t>Providing self-management resources and educational materials</a:t>
            </a:r>
          </a:p>
          <a:p>
            <a:r>
              <a:rPr lang="en-US" dirty="0" smtClean="0"/>
              <a:t>Making referrals to intensive programs of services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5. ARRANGE</a:t>
            </a:r>
            <a:endParaRPr lang="en-US" dirty="0"/>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First follow-up should be soon after quit date (first week)</a:t>
            </a:r>
          </a:p>
          <a:p>
            <a:r>
              <a:rPr lang="en-US" dirty="0" smtClean="0"/>
              <a:t>Congratulate success</a:t>
            </a:r>
          </a:p>
          <a:p>
            <a:r>
              <a:rPr lang="en-US" dirty="0" smtClean="0"/>
              <a:t>Elicit commitment to abstinence</a:t>
            </a:r>
          </a:p>
          <a:p>
            <a:r>
              <a:rPr lang="en-US" dirty="0" smtClean="0"/>
              <a:t>Remind the person that slips can be used as a learning experience</a:t>
            </a:r>
          </a:p>
          <a:p>
            <a:r>
              <a:rPr lang="en-US" dirty="0" smtClean="0"/>
              <a:t>Identify problems and anticipate challenges</a:t>
            </a:r>
          </a:p>
          <a:p>
            <a:r>
              <a:rPr lang="en-US" dirty="0" smtClean="0"/>
              <a:t>Refer to more additional intensive help if necessary</a:t>
            </a:r>
          </a:p>
          <a:p>
            <a:r>
              <a:rPr lang="en-US" dirty="0" smtClean="0"/>
              <a:t>Document the visit</a:t>
            </a:r>
          </a:p>
          <a:p>
            <a:r>
              <a:rPr lang="en-US" dirty="0" smtClean="0"/>
              <a:t>Read bottom of page 65</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Tri-fold</a:t>
            </a:r>
          </a:p>
          <a:p>
            <a:r>
              <a:rPr lang="en-US" dirty="0" smtClean="0"/>
              <a:t>Before &amp; After Quitting</a:t>
            </a:r>
            <a:endParaRPr lang="en-US" dirty="0"/>
          </a:p>
        </p:txBody>
      </p:sp>
      <p:sp>
        <p:nvSpPr>
          <p:cNvPr id="3" name="Title 2"/>
          <p:cNvSpPr>
            <a:spLocks noGrp="1"/>
          </p:cNvSpPr>
          <p:nvPr>
            <p:ph type="title"/>
          </p:nvPr>
        </p:nvSpPr>
        <p:spPr/>
        <p:txBody>
          <a:bodyPr/>
          <a:lstStyle/>
          <a:p>
            <a:r>
              <a:rPr lang="en-US" dirty="0" smtClean="0"/>
              <a:t>Stay Healthy-Life Matters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a:t>
            </a:r>
            <a:endParaRPr lang="en-US" dirty="0"/>
          </a:p>
        </p:txBody>
      </p:sp>
      <p:sp>
        <p:nvSpPr>
          <p:cNvPr id="3" name="Content Placeholder 2"/>
          <p:cNvSpPr>
            <a:spLocks noGrp="1"/>
          </p:cNvSpPr>
          <p:nvPr>
            <p:ph sz="quarter" idx="1"/>
          </p:nvPr>
        </p:nvSpPr>
        <p:spPr/>
        <p:txBody>
          <a:bodyPr/>
          <a:lstStyle/>
          <a:p>
            <a:pPr>
              <a:buNone/>
            </a:pPr>
            <a:r>
              <a:rPr lang="en-US" dirty="0" smtClean="0"/>
              <a:t>Health Risk Behaviors</a:t>
            </a:r>
          </a:p>
          <a:p>
            <a:pPr>
              <a:buNone/>
            </a:pPr>
            <a:r>
              <a:rPr lang="en-US" dirty="0" smtClean="0"/>
              <a:t>DVD Chapter 1</a:t>
            </a:r>
            <a:endParaRPr lang="en-US" dirty="0"/>
          </a:p>
        </p:txBody>
      </p:sp>
      <p:pic>
        <p:nvPicPr>
          <p:cNvPr id="50178" name="Picture 2" descr="http://t1.gstatic.com/images?q=tbn:ANd9GcTCXged1Y2tbTEv4j6WhJGnLdIGkrDfvGPFapfroQICiBT8Ja_TMg"/>
          <p:cNvPicPr>
            <a:picLocks noChangeAspect="1" noChangeArrowheads="1"/>
          </p:cNvPicPr>
          <p:nvPr/>
        </p:nvPicPr>
        <p:blipFill>
          <a:blip r:embed="rId3" cstate="print"/>
          <a:srcRect/>
          <a:stretch>
            <a:fillRect/>
          </a:stretch>
        </p:blipFill>
        <p:spPr bwMode="auto">
          <a:xfrm>
            <a:off x="5105400" y="1600200"/>
            <a:ext cx="2085975" cy="203835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Putting Your Skills Into Action </a:t>
            </a:r>
            <a:br>
              <a:rPr lang="en-US" dirty="0" smtClean="0"/>
            </a:br>
            <a:r>
              <a:rPr lang="en-US" sz="2700" dirty="0" smtClean="0"/>
              <a:t>(Module 5~50 minutes)</a:t>
            </a:r>
            <a:endParaRPr lang="en-US" sz="27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Learning Objectives:</a:t>
            </a:r>
          </a:p>
          <a:p>
            <a:pPr lvl="1"/>
            <a:r>
              <a:rPr lang="en-US" dirty="0" smtClean="0"/>
              <a:t>Use the Integrated Five A Model intervention with people who are willing or unwilling to quit</a:t>
            </a:r>
          </a:p>
          <a:p>
            <a:pPr lvl="1"/>
            <a:r>
              <a:rPr lang="en-US" dirty="0" smtClean="0"/>
              <a:t>Conduct a motivational interview using the “5 Rs”</a:t>
            </a:r>
          </a:p>
          <a:p>
            <a:pPr lvl="1"/>
            <a:r>
              <a:rPr lang="en-US" dirty="0" smtClean="0"/>
              <a:t>Implement the six basic elements of a Quit Plan</a:t>
            </a:r>
          </a:p>
          <a:p>
            <a:pPr lvl="1"/>
            <a:r>
              <a:rPr lang="en-US" dirty="0" smtClean="0"/>
              <a:t>Identify approved medications that can assist with withdrawal symptoms and cravings</a:t>
            </a:r>
          </a:p>
          <a:p>
            <a:pPr lvl="1"/>
            <a:r>
              <a:rPr lang="en-US" smtClean="0"/>
              <a:t>Identify </a:t>
            </a:r>
            <a:r>
              <a:rPr lang="en-US" dirty="0" smtClean="0"/>
              <a:t>conditions that can preclude using medication aids</a:t>
            </a:r>
          </a:p>
          <a:p>
            <a:pPr lvl="1"/>
            <a:r>
              <a:rPr lang="en-US" dirty="0" smtClean="0"/>
              <a:t>Use the Native American health Clinician Provider Tool and Stay Healthy-Life Matters </a:t>
            </a:r>
            <a:r>
              <a:rPr lang="en-US" dirty="0" err="1" smtClean="0"/>
              <a:t>trifold</a:t>
            </a:r>
            <a:endParaRPr lang="en-US" dirty="0" smtClean="0"/>
          </a:p>
          <a:p>
            <a:pPr lvl="1"/>
            <a:r>
              <a:rPr lang="en-US" dirty="0" smtClean="0"/>
              <a:t>Document your smoking cessation interventions</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Integrated Five A Model </a:t>
            </a:r>
            <a:r>
              <a:rPr lang="en-US" sz="3200" dirty="0" smtClean="0"/>
              <a:t>(page 68)</a:t>
            </a:r>
            <a:endParaRPr lang="en-US" sz="3200" dirty="0"/>
          </a:p>
        </p:txBody>
      </p:sp>
      <p:sp>
        <p:nvSpPr>
          <p:cNvPr id="3" name="Content Placeholder 2"/>
          <p:cNvSpPr>
            <a:spLocks noGrp="1"/>
          </p:cNvSpPr>
          <p:nvPr>
            <p:ph sz="quarter" idx="1"/>
          </p:nvPr>
        </p:nvSpPr>
        <p:spPr/>
        <p:txBody>
          <a:bodyPr>
            <a:normAutofit lnSpcReduction="10000"/>
          </a:bodyPr>
          <a:lstStyle/>
          <a:p>
            <a:r>
              <a:rPr lang="en-US" dirty="0" smtClean="0">
                <a:solidFill>
                  <a:srgbClr val="7030A0"/>
                </a:solidFill>
              </a:rPr>
              <a:t>Ask</a:t>
            </a:r>
            <a:r>
              <a:rPr lang="en-US" dirty="0" smtClean="0"/>
              <a:t> the individual about his or her tobacco use and secondhand smoke status</a:t>
            </a:r>
          </a:p>
          <a:p>
            <a:r>
              <a:rPr lang="en-US" dirty="0" smtClean="0">
                <a:solidFill>
                  <a:srgbClr val="7030A0"/>
                </a:solidFill>
              </a:rPr>
              <a:t>Advise</a:t>
            </a:r>
            <a:r>
              <a:rPr lang="en-US" dirty="0" smtClean="0"/>
              <a:t> the individual to consider a smoke-free lifestyle providing a clear, strong, and personalized message</a:t>
            </a:r>
          </a:p>
          <a:p>
            <a:r>
              <a:rPr lang="en-US" dirty="0" smtClean="0">
                <a:solidFill>
                  <a:srgbClr val="7030A0"/>
                </a:solidFill>
              </a:rPr>
              <a:t>Assess</a:t>
            </a:r>
            <a:r>
              <a:rPr lang="en-US" dirty="0" smtClean="0"/>
              <a:t> the individual’s willingness to make a quit attempt with the next 30 days</a:t>
            </a:r>
          </a:p>
          <a:p>
            <a:r>
              <a:rPr lang="en-US" dirty="0" smtClean="0">
                <a:solidFill>
                  <a:srgbClr val="7030A0"/>
                </a:solidFill>
              </a:rPr>
              <a:t>Assist</a:t>
            </a:r>
            <a:r>
              <a:rPr lang="en-US" dirty="0" smtClean="0"/>
              <a:t> him or her in accordance with her willingness to quit (Unwilling or Willing)</a:t>
            </a:r>
          </a:p>
          <a:p>
            <a:r>
              <a:rPr lang="en-US" dirty="0" smtClean="0">
                <a:solidFill>
                  <a:srgbClr val="7030A0"/>
                </a:solidFill>
              </a:rPr>
              <a:t>Arrange</a:t>
            </a:r>
            <a:r>
              <a:rPr lang="en-US" dirty="0" smtClean="0"/>
              <a:t> for follow-up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Unwilling to Make a Quit Attempt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Remember to:</a:t>
            </a:r>
          </a:p>
          <a:p>
            <a:pPr lvl="1"/>
            <a:r>
              <a:rPr lang="en-US" dirty="0" smtClean="0"/>
              <a:t>Avoid judgment-be respectful</a:t>
            </a:r>
          </a:p>
          <a:p>
            <a:pPr lvl="1"/>
            <a:r>
              <a:rPr lang="en-US" dirty="0" smtClean="0"/>
              <a:t>Offer self-management resources that detail the benefits of quitting</a:t>
            </a:r>
          </a:p>
          <a:p>
            <a:pPr lvl="1"/>
            <a:r>
              <a:rPr lang="en-US" dirty="0" smtClean="0"/>
              <a:t>Conduct a brief motivation interview</a:t>
            </a:r>
          </a:p>
          <a:p>
            <a:r>
              <a:rPr lang="en-US" dirty="0" smtClean="0"/>
              <a:t>People who are unwilling to consider quitting can still be assisted-assist them to consider making a quit attempt</a:t>
            </a:r>
          </a:p>
          <a:p>
            <a:r>
              <a:rPr lang="en-US" dirty="0" smtClean="0"/>
              <a:t>Review the Native American Health Clinician Flow Chart on page 69</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Not Willing to Quit</a:t>
            </a:r>
          </a:p>
          <a:p>
            <a:pPr>
              <a:buNone/>
            </a:pPr>
            <a:r>
              <a:rPr lang="en-US" dirty="0" smtClean="0"/>
              <a:t>DVD Chapter 7</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486400" y="2438400"/>
            <a:ext cx="2085975" cy="2038350"/>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Skills Development &amp; Demonstration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Work in pairs to practice providing a tobacco dependence treatment intervention for a person who is unwilling to quit tobacco</a:t>
            </a:r>
          </a:p>
          <a:p>
            <a:r>
              <a:rPr lang="en-US" dirty="0" smtClean="0"/>
              <a:t>Use the Native American Health Clinician Flow Chart and the Stay Healthy-Life Matters </a:t>
            </a:r>
            <a:r>
              <a:rPr lang="en-US" dirty="0" err="1" smtClean="0"/>
              <a:t>trifold</a:t>
            </a:r>
            <a:endParaRPr lang="en-US" dirty="0" smtClean="0"/>
          </a:p>
          <a:p>
            <a:r>
              <a:rPr lang="en-US" dirty="0" smtClean="0"/>
              <a:t>Simulate an interaction that is representative of your professional setting or a case study </a:t>
            </a:r>
          </a:p>
          <a:p>
            <a:pPr>
              <a:buFont typeface="Arial" charset="0"/>
              <a:buChar char="•"/>
            </a:pPr>
            <a:r>
              <a:rPr lang="en-US" dirty="0" smtClean="0"/>
              <a:t>Keep in mind that this intervention should take no more than three minutes</a:t>
            </a:r>
          </a:p>
          <a:p>
            <a:pPr>
              <a:buFont typeface="Arial" charset="0"/>
              <a:buChar char="•"/>
            </a:pPr>
            <a:r>
              <a:rPr lang="en-US" dirty="0" smtClean="0"/>
              <a:t>Use the Skills Demonstration Observation Checklist </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Nicotine Withdrawal and Medication</a:t>
            </a:r>
            <a:endParaRPr lang="en-US" dirty="0"/>
          </a:p>
        </p:txBody>
      </p:sp>
      <p:sp>
        <p:nvSpPr>
          <p:cNvPr id="3" name="Content Placeholder 2"/>
          <p:cNvSpPr>
            <a:spLocks noGrp="1"/>
          </p:cNvSpPr>
          <p:nvPr>
            <p:ph sz="quarter" idx="1"/>
          </p:nvPr>
        </p:nvSpPr>
        <p:spPr/>
        <p:txBody>
          <a:bodyPr/>
          <a:lstStyle/>
          <a:p>
            <a:r>
              <a:rPr lang="en-US" dirty="0" smtClean="0"/>
              <a:t>Approximately 80% of people who quit using tobacco will experience nicotine withdrawal symptoms within hours, with symptoms usually peaking with 48 hours</a:t>
            </a:r>
          </a:p>
          <a:p>
            <a:r>
              <a:rPr lang="en-US" dirty="0" smtClean="0"/>
              <a:t>Understand a person’s level of dependence so that you can recommend the right treatment aids</a:t>
            </a:r>
          </a:p>
          <a:p>
            <a:r>
              <a:rPr lang="en-US" dirty="0" err="1" smtClean="0"/>
              <a:t>Fagerstrom</a:t>
            </a:r>
            <a:r>
              <a:rPr lang="en-US" dirty="0" smtClean="0"/>
              <a:t> Test for Nicotine Dependence (page 73)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Pharmacotherapy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Medications ease the discomfort of withdrawal from nicotine, either by replacing some of the nicotine and/or making withdrawal symptoms more manageable</a:t>
            </a:r>
          </a:p>
          <a:p>
            <a:r>
              <a:rPr lang="en-US" dirty="0" smtClean="0"/>
              <a:t>Nicotine replacement therapies (NRTs) deliver nicotine to the body differently than cigarettes</a:t>
            </a:r>
          </a:p>
          <a:p>
            <a:r>
              <a:rPr lang="en-US" dirty="0" smtClean="0"/>
              <a:t>There are three factors to keep in mind regarding how tobacco products and nicotine interact with the body: amount, route, and dose</a:t>
            </a:r>
          </a:p>
          <a:p>
            <a:r>
              <a:rPr lang="en-US" dirty="0" smtClean="0"/>
              <a:t>It is important to let people know that using medications will not give them the same satisfaction as smoking cigarettes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Who Should Consider Pharmacotherapy?</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   All people trying to quit commercial tobacco </a:t>
            </a:r>
            <a:r>
              <a:rPr lang="en-US" dirty="0" smtClean="0"/>
              <a:t>according to the U.S. Public Health Service Clinical Practice Guideline: Treating Tobacco Use and Dependence except:</a:t>
            </a:r>
          </a:p>
          <a:p>
            <a:pPr lvl="1"/>
            <a:r>
              <a:rPr lang="en-US" dirty="0" smtClean="0"/>
              <a:t>Patients under 18 </a:t>
            </a:r>
          </a:p>
          <a:p>
            <a:pPr lvl="1"/>
            <a:r>
              <a:rPr lang="en-US" dirty="0" smtClean="0"/>
              <a:t>Patients with a serious medical condition</a:t>
            </a:r>
          </a:p>
          <a:p>
            <a:pPr lvl="1"/>
            <a:r>
              <a:rPr lang="en-US" dirty="0" smtClean="0"/>
              <a:t>Pregnant or breast-feeding women</a:t>
            </a:r>
          </a:p>
          <a:p>
            <a:pPr lvl="1"/>
            <a:r>
              <a:rPr lang="en-US" dirty="0" smtClean="0"/>
              <a:t>Patients using smokeless tobacco</a:t>
            </a:r>
          </a:p>
          <a:p>
            <a:pPr lvl="1"/>
            <a:r>
              <a:rPr lang="en-US" dirty="0" smtClean="0"/>
              <a:t>Patients who smoke less than 10 cigarettes a day</a:t>
            </a:r>
          </a:p>
          <a:p>
            <a:pPr>
              <a:buNone/>
            </a:pPr>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First-line Medication* </a:t>
            </a:r>
            <a:endParaRPr lang="en-US" dirty="0"/>
          </a:p>
        </p:txBody>
      </p:sp>
      <p:sp>
        <p:nvSpPr>
          <p:cNvPr id="3" name="Content Placeholder 2"/>
          <p:cNvSpPr>
            <a:spLocks noGrp="1"/>
          </p:cNvSpPr>
          <p:nvPr>
            <p:ph sz="quarter" idx="1"/>
          </p:nvPr>
        </p:nvSpPr>
        <p:spPr/>
        <p:txBody>
          <a:bodyPr/>
          <a:lstStyle/>
          <a:p>
            <a:r>
              <a:rPr lang="en-US" dirty="0" smtClean="0"/>
              <a:t>Nicotine Replacement Medications</a:t>
            </a:r>
          </a:p>
          <a:p>
            <a:pPr lvl="1"/>
            <a:r>
              <a:rPr lang="en-US" dirty="0" smtClean="0"/>
              <a:t>Nicotine Gum</a:t>
            </a:r>
          </a:p>
          <a:p>
            <a:pPr lvl="1"/>
            <a:r>
              <a:rPr lang="en-US" dirty="0" smtClean="0"/>
              <a:t>Nicotine Patch</a:t>
            </a:r>
          </a:p>
          <a:p>
            <a:pPr lvl="1"/>
            <a:r>
              <a:rPr lang="en-US" dirty="0" smtClean="0"/>
              <a:t>Nicotine Lozenge</a:t>
            </a:r>
          </a:p>
          <a:p>
            <a:pPr lvl="1"/>
            <a:r>
              <a:rPr lang="en-US" dirty="0" smtClean="0"/>
              <a:t>Nicotine Nasal Spray</a:t>
            </a:r>
          </a:p>
          <a:p>
            <a:pPr lvl="1"/>
            <a:r>
              <a:rPr lang="en-US" dirty="0" smtClean="0"/>
              <a:t>Nicotine Inhaler</a:t>
            </a:r>
          </a:p>
          <a:p>
            <a:r>
              <a:rPr lang="en-US" dirty="0" smtClean="0"/>
              <a:t>Non-Nicotine Replacement Medications</a:t>
            </a:r>
          </a:p>
          <a:p>
            <a:pPr lvl="1"/>
            <a:r>
              <a:rPr lang="en-US" dirty="0" err="1" smtClean="0"/>
              <a:t>Bupropion</a:t>
            </a:r>
            <a:r>
              <a:rPr lang="en-US" dirty="0" smtClean="0"/>
              <a:t> SR (</a:t>
            </a:r>
            <a:r>
              <a:rPr lang="en-US" dirty="0" err="1" smtClean="0"/>
              <a:t>Zyban</a:t>
            </a:r>
            <a:r>
              <a:rPr lang="en-US" dirty="0" smtClean="0"/>
              <a:t>)</a:t>
            </a:r>
          </a:p>
          <a:p>
            <a:pPr lvl="1"/>
            <a:r>
              <a:rPr lang="en-US" dirty="0" err="1" smtClean="0"/>
              <a:t>Varenicline</a:t>
            </a:r>
            <a:r>
              <a:rPr lang="en-US" dirty="0" smtClean="0"/>
              <a:t> (</a:t>
            </a:r>
            <a:r>
              <a:rPr lang="en-US" dirty="0" err="1" smtClean="0"/>
              <a:t>Chantix</a:t>
            </a:r>
            <a:r>
              <a:rPr lang="en-US" dirty="0" smtClean="0"/>
              <a:t>)</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Medication Information Chart</a:t>
            </a:r>
            <a:endParaRPr lang="en-US" dirty="0"/>
          </a:p>
        </p:txBody>
      </p:sp>
      <p:sp>
        <p:nvSpPr>
          <p:cNvPr id="3" name="Content Placeholder 2"/>
          <p:cNvSpPr>
            <a:spLocks noGrp="1"/>
          </p:cNvSpPr>
          <p:nvPr>
            <p:ph sz="quarter" idx="1"/>
          </p:nvPr>
        </p:nvSpPr>
        <p:spPr/>
        <p:txBody>
          <a:bodyPr/>
          <a:lstStyle/>
          <a:p>
            <a:r>
              <a:rPr lang="en-US" dirty="0" smtClean="0"/>
              <a:t>Review (back pocket)</a:t>
            </a:r>
          </a:p>
          <a:p>
            <a:pPr>
              <a:buNone/>
            </a:pPr>
            <a:endParaRPr lang="en-US" dirty="0" smtClean="0"/>
          </a:p>
          <a:p>
            <a:r>
              <a:rPr lang="en-US" dirty="0" smtClean="0"/>
              <a:t>Chart on pages 78-81</a:t>
            </a:r>
          </a:p>
          <a:p>
            <a:endParaRPr lang="en-US" dirty="0" smtClean="0"/>
          </a:p>
          <a:p>
            <a:r>
              <a:rPr lang="en-US" dirty="0" smtClean="0"/>
              <a:t>Combining medications-long term use</a:t>
            </a:r>
          </a:p>
          <a:p>
            <a:pPr>
              <a:buNone/>
            </a:pPr>
            <a:endParaRPr lang="en-US" dirty="0" smtClean="0"/>
          </a:p>
          <a:p>
            <a:r>
              <a:rPr lang="en-US" dirty="0" smtClean="0"/>
              <a:t>What’s available where you work?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Native Communities and Chronic Disease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Diabetes-rates among certain tribes are among the highest in the world</a:t>
            </a:r>
          </a:p>
          <a:p>
            <a:r>
              <a:rPr lang="en-US" dirty="0" smtClean="0"/>
              <a:t>Cardiovascular Disease-heart disease is the leading cause of death among AI/AN </a:t>
            </a:r>
          </a:p>
          <a:p>
            <a:r>
              <a:rPr lang="en-US" dirty="0" smtClean="0"/>
              <a:t>Cancer-nationally, from 2003-2007, AI/AN men were 80% more likely to have liver cancer, Native women are 2.6 times more likely to have liver cancer</a:t>
            </a:r>
          </a:p>
          <a:p>
            <a:r>
              <a:rPr lang="en-US" dirty="0" smtClean="0"/>
              <a:t>Asthma-14.2% of adults and 10% children diagnosed in 2009</a:t>
            </a:r>
          </a:p>
          <a:p>
            <a:r>
              <a:rPr lang="en-US" dirty="0" smtClean="0"/>
              <a:t>Maternal &amp; Child Health-in 2001 AI had the highest rate of Sudden Infant Death Syndrome</a:t>
            </a:r>
          </a:p>
          <a:p>
            <a:r>
              <a:rPr lang="en-US" dirty="0" smtClean="0"/>
              <a:t>Obesity-is a major health problem in AI communities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Willing to Quit</a:t>
            </a:r>
          </a:p>
          <a:p>
            <a:pPr>
              <a:buNone/>
            </a:pPr>
            <a:r>
              <a:rPr lang="en-US" dirty="0" smtClean="0"/>
              <a:t>DVD Chapter 8</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486400" y="2438400"/>
            <a:ext cx="2085975" cy="2038350"/>
          </a:xfrm>
          <a:prstGeom prst="rect">
            <a:avLst/>
          </a:prstGeom>
          <a:noFill/>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Skills Development &amp; Demonstration</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r>
              <a:rPr lang="en-US" dirty="0" smtClean="0"/>
              <a:t>Work in pairs to practice providing a tobacco dependence treatment intervention for a person who is willing to quit tobacco</a:t>
            </a:r>
          </a:p>
          <a:p>
            <a:r>
              <a:rPr lang="en-US" dirty="0" smtClean="0"/>
              <a:t>Use the Native American Health Clinician Flow Chart and the Stay Healthy-Life Matters </a:t>
            </a:r>
            <a:r>
              <a:rPr lang="en-US" dirty="0" err="1" smtClean="0"/>
              <a:t>trifold</a:t>
            </a:r>
            <a:endParaRPr lang="en-US" dirty="0" smtClean="0"/>
          </a:p>
          <a:p>
            <a:r>
              <a:rPr lang="en-US" dirty="0" smtClean="0"/>
              <a:t>Simulate an interaction that is representative of your professional setting or a case study </a:t>
            </a:r>
          </a:p>
          <a:p>
            <a:pPr>
              <a:buFont typeface="Arial" charset="0"/>
              <a:buChar char="•"/>
            </a:pPr>
            <a:r>
              <a:rPr lang="en-US" dirty="0" smtClean="0"/>
              <a:t>Keep in mind that this intervention should take no longer than ten minutes</a:t>
            </a:r>
          </a:p>
          <a:p>
            <a:pPr>
              <a:buFont typeface="Arial" charset="0"/>
              <a:buChar char="•"/>
            </a:pPr>
            <a:r>
              <a:rPr lang="en-US" dirty="0" smtClean="0"/>
              <a:t>Use the Skills Demonstration Observation Checklist </a:t>
            </a:r>
          </a:p>
          <a:p>
            <a:pPr>
              <a:buFont typeface="Arial" charset="0"/>
              <a:buChar char="•"/>
            </a:pPr>
            <a:r>
              <a:rPr lang="en-US" dirty="0" smtClean="0"/>
              <a:t>Write notes in your Guidebook</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Anticipatory Guidance </a:t>
            </a:r>
            <a:r>
              <a:rPr lang="en-US" sz="2700" dirty="0" smtClean="0"/>
              <a:t>(Module 6-20 minutes)</a:t>
            </a:r>
            <a:endParaRPr lang="en-US" sz="2700" dirty="0"/>
          </a:p>
        </p:txBody>
      </p:sp>
      <p:sp>
        <p:nvSpPr>
          <p:cNvPr id="3" name="Content Placeholder 2"/>
          <p:cNvSpPr>
            <a:spLocks noGrp="1"/>
          </p:cNvSpPr>
          <p:nvPr>
            <p:ph sz="quarter" idx="1"/>
          </p:nvPr>
        </p:nvSpPr>
        <p:spPr/>
        <p:txBody>
          <a:bodyPr>
            <a:normAutofit lnSpcReduction="10000"/>
          </a:bodyPr>
          <a:lstStyle/>
          <a:p>
            <a:pPr>
              <a:buNone/>
            </a:pPr>
            <a:r>
              <a:rPr lang="en-US" dirty="0" smtClean="0"/>
              <a:t>Learning Objectives:</a:t>
            </a:r>
          </a:p>
          <a:p>
            <a:pPr lvl="1"/>
            <a:r>
              <a:rPr lang="en-US" dirty="0" smtClean="0"/>
              <a:t>Understand the importance of anticipatory guidance throughout the process of becoming tobacco-free</a:t>
            </a:r>
          </a:p>
          <a:p>
            <a:pPr lvl="1"/>
            <a:r>
              <a:rPr lang="en-US" dirty="0" smtClean="0"/>
              <a:t>Identify status after the quit date</a:t>
            </a:r>
          </a:p>
          <a:p>
            <a:pPr lvl="1"/>
            <a:r>
              <a:rPr lang="en-US" dirty="0" smtClean="0"/>
              <a:t>Plan follow-up contact after the quit date</a:t>
            </a:r>
          </a:p>
          <a:p>
            <a:pPr lvl="1"/>
            <a:r>
              <a:rPr lang="en-US" dirty="0" smtClean="0"/>
              <a:t>Understand relapse and relapse prevention strategies</a:t>
            </a:r>
          </a:p>
          <a:p>
            <a:pPr lvl="1"/>
            <a:r>
              <a:rPr lang="en-US" dirty="0" smtClean="0"/>
              <a:t>Deliver and intervention for relapse</a:t>
            </a:r>
          </a:p>
          <a:p>
            <a:pPr lvl="1"/>
            <a:r>
              <a:rPr lang="en-US" dirty="0" smtClean="0"/>
              <a:t>Document post-quit counseling follow-up</a:t>
            </a:r>
          </a:p>
          <a:p>
            <a:pPr lvl="1"/>
            <a:r>
              <a:rPr lang="en-US" dirty="0" smtClean="0"/>
              <a:t>Use the Native American Health Clinician Provider Tool</a:t>
            </a:r>
          </a:p>
          <a:p>
            <a:pPr lvl="1"/>
            <a:r>
              <a:rPr lang="en-US" dirty="0" smtClean="0"/>
              <a:t>Document your smoking cessation interventions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Anticipatory Guidance</a:t>
            </a:r>
            <a:endParaRPr lang="en-US" dirty="0"/>
          </a:p>
        </p:txBody>
      </p:sp>
      <p:sp>
        <p:nvSpPr>
          <p:cNvPr id="3" name="Content Placeholder 2"/>
          <p:cNvSpPr>
            <a:spLocks noGrp="1"/>
          </p:cNvSpPr>
          <p:nvPr>
            <p:ph sz="quarter" idx="1"/>
          </p:nvPr>
        </p:nvSpPr>
        <p:spPr/>
        <p:txBody>
          <a:bodyPr/>
          <a:lstStyle/>
          <a:p>
            <a:r>
              <a:rPr lang="en-US" dirty="0" smtClean="0"/>
              <a:t>Offer encouragement</a:t>
            </a:r>
          </a:p>
          <a:p>
            <a:r>
              <a:rPr lang="en-US" dirty="0" smtClean="0"/>
              <a:t>Remind</a:t>
            </a:r>
          </a:p>
          <a:p>
            <a:r>
              <a:rPr lang="en-US" dirty="0" smtClean="0"/>
              <a:t>Advise</a:t>
            </a:r>
          </a:p>
          <a:p>
            <a:r>
              <a:rPr lang="en-US" dirty="0" smtClean="0"/>
              <a:t>Review</a:t>
            </a:r>
          </a:p>
          <a:p>
            <a:r>
              <a:rPr lang="en-US" dirty="0" smtClean="0"/>
              <a:t>Refer</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Immediate Health Benefits of Quitting</a:t>
            </a:r>
            <a:endParaRPr lang="en-US" dirty="0"/>
          </a:p>
        </p:txBody>
      </p:sp>
      <p:sp>
        <p:nvSpPr>
          <p:cNvPr id="3" name="Content Placeholder 2"/>
          <p:cNvSpPr>
            <a:spLocks noGrp="1"/>
          </p:cNvSpPr>
          <p:nvPr>
            <p:ph sz="quarter" idx="1"/>
          </p:nvPr>
        </p:nvSpPr>
        <p:spPr/>
        <p:txBody>
          <a:bodyPr/>
          <a:lstStyle/>
          <a:p>
            <a:r>
              <a:rPr lang="en-US" dirty="0" smtClean="0"/>
              <a:t>20 minutes-Blood pressure and heart rate return to normal</a:t>
            </a:r>
          </a:p>
          <a:p>
            <a:r>
              <a:rPr lang="en-US" dirty="0" smtClean="0"/>
              <a:t>8 hours-oxygen levels return to normal and carbon monoxide levels are reduced by half</a:t>
            </a:r>
          </a:p>
          <a:p>
            <a:r>
              <a:rPr lang="en-US" dirty="0" smtClean="0"/>
              <a:t>24 hours-Carbon is eliminate from the body</a:t>
            </a:r>
          </a:p>
          <a:p>
            <a:r>
              <a:rPr lang="en-US" dirty="0" smtClean="0"/>
              <a:t>48 hours-Nicotine is eliminated from body and senses of taste and smell improve</a:t>
            </a:r>
          </a:p>
          <a:p>
            <a:r>
              <a:rPr lang="en-US" dirty="0" smtClean="0"/>
              <a:t>1 year-Heart attack risk decreases by 50%</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 slips and relapse</a:t>
            </a:r>
            <a:endParaRPr lang="en-US" dirty="0"/>
          </a:p>
        </p:txBody>
      </p:sp>
      <p:sp>
        <p:nvSpPr>
          <p:cNvPr id="3" name="Content Placeholder 2"/>
          <p:cNvSpPr>
            <a:spLocks noGrp="1"/>
          </p:cNvSpPr>
          <p:nvPr>
            <p:ph sz="quarter" idx="1"/>
          </p:nvPr>
        </p:nvSpPr>
        <p:spPr/>
        <p:txBody>
          <a:bodyPr/>
          <a:lstStyle/>
          <a:p>
            <a:r>
              <a:rPr lang="en-US" dirty="0" smtClean="0"/>
              <a:t>Tobacco-Free-not using tobacco</a:t>
            </a:r>
          </a:p>
          <a:p>
            <a:pPr>
              <a:buNone/>
            </a:pPr>
            <a:endParaRPr lang="en-US" dirty="0" smtClean="0"/>
          </a:p>
          <a:p>
            <a:r>
              <a:rPr lang="en-US" dirty="0" smtClean="0"/>
              <a:t>Slip-An instance, or several instances, of using tobacco after a period of being tobacco-free</a:t>
            </a:r>
          </a:p>
          <a:p>
            <a:pPr>
              <a:buNone/>
            </a:pPr>
            <a:endParaRPr lang="en-US" dirty="0" smtClean="0"/>
          </a:p>
          <a:p>
            <a:r>
              <a:rPr lang="en-US" dirty="0" smtClean="0"/>
              <a:t>Relapse-A return to regular tobacco use</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Follow-up Interventions</a:t>
            </a:r>
            <a:endParaRPr lang="en-US" dirty="0"/>
          </a:p>
        </p:txBody>
      </p:sp>
      <p:sp>
        <p:nvSpPr>
          <p:cNvPr id="3" name="Content Placeholder 2"/>
          <p:cNvSpPr>
            <a:spLocks noGrp="1"/>
          </p:cNvSpPr>
          <p:nvPr>
            <p:ph sz="quarter" idx="1"/>
          </p:nvPr>
        </p:nvSpPr>
        <p:spPr/>
        <p:txBody>
          <a:bodyPr/>
          <a:lstStyle/>
          <a:p>
            <a:r>
              <a:rPr lang="en-US" dirty="0" smtClean="0"/>
              <a:t>Essential</a:t>
            </a:r>
          </a:p>
          <a:p>
            <a:r>
              <a:rPr lang="en-US" dirty="0" smtClean="0"/>
              <a:t>Timing is important</a:t>
            </a:r>
          </a:p>
          <a:p>
            <a:r>
              <a:rPr lang="en-US" dirty="0" smtClean="0"/>
              <a:t>Follow-up soon after quit date (within first week)</a:t>
            </a:r>
          </a:p>
          <a:p>
            <a:r>
              <a:rPr lang="en-US" dirty="0" smtClean="0"/>
              <a:t>Guidelines-read out loud</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Slip and Relapse + Staying Quit</a:t>
            </a:r>
          </a:p>
          <a:p>
            <a:pPr>
              <a:buNone/>
            </a:pPr>
            <a:r>
              <a:rPr lang="en-US" dirty="0" smtClean="0"/>
              <a:t>DVD Chapter 9</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486400" y="2438400"/>
            <a:ext cx="2085975" cy="2038350"/>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Understanding Relapse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Tobacco dependence is a chronic disorder</a:t>
            </a:r>
          </a:p>
          <a:p>
            <a:r>
              <a:rPr lang="en-US" dirty="0" smtClean="0"/>
              <a:t>It is not uncommon for a person who uses tobacco to relapse up to 11 times</a:t>
            </a:r>
          </a:p>
          <a:p>
            <a:r>
              <a:rPr lang="en-US" dirty="0" smtClean="0"/>
              <a:t>Most relapse occurs early in quitting process but occur months or even years later</a:t>
            </a:r>
          </a:p>
          <a:p>
            <a:r>
              <a:rPr lang="en-US" dirty="0" smtClean="0"/>
              <a:t>Between 60-80% of attempts to quit commercial tobacco result in relapse-most of those are within 14 days of quit date</a:t>
            </a:r>
          </a:p>
          <a:p>
            <a:r>
              <a:rPr lang="en-US" dirty="0" smtClean="0"/>
              <a:t>Relapses should be viewed not as a failure, but as a practice</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people relapse</a:t>
            </a:r>
            <a:endParaRPr lang="en-US" dirty="0"/>
          </a:p>
        </p:txBody>
      </p:sp>
      <p:sp>
        <p:nvSpPr>
          <p:cNvPr id="3" name="Content Placeholder 2"/>
          <p:cNvSpPr>
            <a:spLocks noGrp="1"/>
          </p:cNvSpPr>
          <p:nvPr>
            <p:ph sz="quarter" idx="1"/>
          </p:nvPr>
        </p:nvSpPr>
        <p:spPr/>
        <p:txBody>
          <a:bodyPr/>
          <a:lstStyle/>
          <a:p>
            <a:r>
              <a:rPr lang="en-US" dirty="0" smtClean="0"/>
              <a:t>Nicotine withdrawal/level of dependence</a:t>
            </a:r>
          </a:p>
          <a:p>
            <a:r>
              <a:rPr lang="en-US" dirty="0" smtClean="0"/>
              <a:t>Anger, sadness and other negative emotions</a:t>
            </a:r>
          </a:p>
          <a:p>
            <a:r>
              <a:rPr lang="en-US" dirty="0" smtClean="0"/>
              <a:t>Loneliness or depression</a:t>
            </a:r>
          </a:p>
          <a:p>
            <a:r>
              <a:rPr lang="en-US" dirty="0" smtClean="0"/>
              <a:t>Lack of social support</a:t>
            </a:r>
          </a:p>
          <a:p>
            <a:r>
              <a:rPr lang="en-US" dirty="0" smtClean="0"/>
              <a:t>Social and environmental pressure</a:t>
            </a:r>
          </a:p>
          <a:p>
            <a:r>
              <a:rPr lang="en-US" dirty="0" smtClean="0"/>
              <a:t>Stressful situations</a:t>
            </a:r>
          </a:p>
          <a:p>
            <a:r>
              <a:rPr lang="en-US" dirty="0" smtClean="0"/>
              <a:t>Depression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Native Communities and Chronic Disease</a:t>
            </a:r>
            <a:endParaRPr lang="en-US" dirty="0"/>
          </a:p>
        </p:txBody>
      </p:sp>
      <p:sp>
        <p:nvSpPr>
          <p:cNvPr id="3" name="Content Placeholder 2"/>
          <p:cNvSpPr>
            <a:spLocks noGrp="1"/>
          </p:cNvSpPr>
          <p:nvPr>
            <p:ph sz="quarter" idx="1"/>
          </p:nvPr>
        </p:nvSpPr>
        <p:spPr>
          <a:xfrm>
            <a:off x="2438400" y="1600200"/>
            <a:ext cx="4651248" cy="5029200"/>
          </a:xfrm>
        </p:spPr>
        <p:txBody>
          <a:bodyPr/>
          <a:lstStyle/>
          <a:p>
            <a:pPr>
              <a:buNone/>
            </a:pPr>
            <a:endParaRPr lang="en-US" dirty="0" smtClean="0"/>
          </a:p>
          <a:p>
            <a:endParaRPr lang="en-US" dirty="0"/>
          </a:p>
        </p:txBody>
      </p:sp>
      <p:sp>
        <p:nvSpPr>
          <p:cNvPr id="5" name="TextBox 4"/>
          <p:cNvSpPr txBox="1"/>
          <p:nvPr/>
        </p:nvSpPr>
        <p:spPr>
          <a:xfrm>
            <a:off x="762000" y="1600201"/>
            <a:ext cx="8077200" cy="4031873"/>
          </a:xfrm>
          <a:prstGeom prst="rect">
            <a:avLst/>
          </a:prstGeom>
          <a:noFill/>
        </p:spPr>
        <p:txBody>
          <a:bodyPr wrap="square" rtlCol="0">
            <a:spAutoFit/>
          </a:bodyPr>
          <a:lstStyle/>
          <a:p>
            <a:pPr algn="ctr"/>
            <a:r>
              <a:rPr lang="en-US" sz="2000" b="1" dirty="0" smtClean="0"/>
              <a:t>Rates of death from disease for American Indian and Alaska Native (AI/AN) people are as follows:</a:t>
            </a:r>
          </a:p>
          <a:p>
            <a:endParaRPr lang="en-US" dirty="0" smtClean="0"/>
          </a:p>
          <a:p>
            <a:pPr marL="342900" indent="-342900">
              <a:buAutoNum type="arabicPeriod"/>
            </a:pPr>
            <a:r>
              <a:rPr lang="en-US" dirty="0" smtClean="0"/>
              <a:t>Heart disease</a:t>
            </a:r>
          </a:p>
          <a:p>
            <a:pPr marL="342900" indent="-342900">
              <a:buAutoNum type="arabicPeriod"/>
            </a:pPr>
            <a:r>
              <a:rPr lang="en-US" dirty="0" smtClean="0"/>
              <a:t>Cancer</a:t>
            </a:r>
          </a:p>
          <a:p>
            <a:pPr marL="342900" indent="-342900">
              <a:buAutoNum type="arabicPeriod"/>
            </a:pPr>
            <a:r>
              <a:rPr lang="en-US" dirty="0" smtClean="0"/>
              <a:t>Unintentional injuries</a:t>
            </a:r>
          </a:p>
          <a:p>
            <a:pPr marL="342900" indent="-342900">
              <a:buAutoNum type="arabicPeriod"/>
            </a:pPr>
            <a:r>
              <a:rPr lang="en-US" dirty="0" smtClean="0"/>
              <a:t>Diabetes</a:t>
            </a:r>
          </a:p>
          <a:p>
            <a:pPr marL="342900" indent="-342900">
              <a:buAutoNum type="arabicPeriod"/>
            </a:pPr>
            <a:r>
              <a:rPr lang="en-US" dirty="0" smtClean="0"/>
              <a:t>Chronic liver disease and cirrhosis</a:t>
            </a:r>
          </a:p>
          <a:p>
            <a:pPr marL="342900" indent="-342900">
              <a:buAutoNum type="arabicPeriod"/>
            </a:pPr>
            <a:r>
              <a:rPr lang="en-US" dirty="0" smtClean="0"/>
              <a:t>Stroke</a:t>
            </a:r>
          </a:p>
          <a:p>
            <a:pPr marL="342900" indent="-342900">
              <a:buAutoNum type="arabicPeriod"/>
            </a:pPr>
            <a:r>
              <a:rPr lang="en-US" dirty="0" smtClean="0"/>
              <a:t>Chronic lower respiratory disease</a:t>
            </a:r>
          </a:p>
          <a:p>
            <a:pPr marL="342900" indent="-342900">
              <a:buAutoNum type="arabicPeriod"/>
            </a:pPr>
            <a:r>
              <a:rPr lang="en-US" dirty="0" smtClean="0"/>
              <a:t>Suicide</a:t>
            </a:r>
          </a:p>
          <a:p>
            <a:pPr marL="342900" indent="-342900">
              <a:buAutoNum type="arabicPeriod"/>
            </a:pPr>
            <a:r>
              <a:rPr lang="en-US" dirty="0" smtClean="0"/>
              <a:t>Nephritis, </a:t>
            </a:r>
            <a:r>
              <a:rPr lang="en-US" dirty="0" err="1" smtClean="0"/>
              <a:t>Nephrotic</a:t>
            </a:r>
            <a:r>
              <a:rPr lang="en-US" dirty="0" smtClean="0"/>
              <a:t> syndrome, and </a:t>
            </a:r>
            <a:r>
              <a:rPr lang="en-US" dirty="0" err="1" smtClean="0"/>
              <a:t>Nephrosis</a:t>
            </a:r>
            <a:endParaRPr lang="en-US" dirty="0" smtClean="0"/>
          </a:p>
          <a:p>
            <a:pPr marL="342900" indent="-342900">
              <a:buAutoNum type="arabicPeriod"/>
            </a:pPr>
            <a:r>
              <a:rPr lang="en-US" dirty="0" smtClean="0"/>
              <a:t>Influenza and pneumonia</a:t>
            </a:r>
          </a:p>
          <a:p>
            <a:pPr marL="342900" indent="-342900"/>
            <a:r>
              <a:rPr lang="en-US" dirty="0" smtClean="0"/>
              <a:t>            (CDC, 2006) page 6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Integrated Five A Model</a:t>
            </a:r>
            <a:endParaRPr lang="en-US" dirty="0"/>
          </a:p>
        </p:txBody>
      </p:sp>
      <p:sp>
        <p:nvSpPr>
          <p:cNvPr id="3" name="Content Placeholder 2"/>
          <p:cNvSpPr>
            <a:spLocks noGrp="1"/>
          </p:cNvSpPr>
          <p:nvPr>
            <p:ph sz="quarter" idx="1"/>
          </p:nvPr>
        </p:nvSpPr>
        <p:spPr/>
        <p:txBody>
          <a:bodyPr/>
          <a:lstStyle/>
          <a:p>
            <a:r>
              <a:rPr lang="en-US" dirty="0" smtClean="0"/>
              <a:t>Ask about tobacco use</a:t>
            </a:r>
          </a:p>
          <a:p>
            <a:r>
              <a:rPr lang="en-US" dirty="0" smtClean="0"/>
              <a:t>Advise that staying tobacco-free is the best thing people can do for their health</a:t>
            </a:r>
          </a:p>
          <a:p>
            <a:r>
              <a:rPr lang="en-US" dirty="0" smtClean="0"/>
              <a:t>Assess the need for continued support</a:t>
            </a:r>
          </a:p>
          <a:p>
            <a:r>
              <a:rPr lang="en-US" dirty="0" smtClean="0"/>
              <a:t>Assist as needed by evaluating medication use</a:t>
            </a:r>
          </a:p>
          <a:p>
            <a:r>
              <a:rPr lang="en-US" dirty="0" smtClean="0"/>
              <a:t>Arrange another follow-up</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Coping As</a:t>
            </a:r>
            <a:endParaRPr lang="en-US" dirty="0"/>
          </a:p>
        </p:txBody>
      </p:sp>
      <p:sp>
        <p:nvSpPr>
          <p:cNvPr id="3" name="Content Placeholder 2"/>
          <p:cNvSpPr>
            <a:spLocks noGrp="1"/>
          </p:cNvSpPr>
          <p:nvPr>
            <p:ph sz="quarter" idx="1"/>
          </p:nvPr>
        </p:nvSpPr>
        <p:spPr/>
        <p:txBody>
          <a:bodyPr/>
          <a:lstStyle/>
          <a:p>
            <a:r>
              <a:rPr lang="en-US" b="1" dirty="0" smtClean="0"/>
              <a:t>Avoid</a:t>
            </a:r>
            <a:r>
              <a:rPr lang="en-US" dirty="0" smtClean="0"/>
              <a:t> the trigger situation</a:t>
            </a:r>
          </a:p>
          <a:p>
            <a:endParaRPr lang="en-US" dirty="0" smtClean="0"/>
          </a:p>
          <a:p>
            <a:r>
              <a:rPr lang="en-US" b="1" dirty="0" smtClean="0"/>
              <a:t>Alter</a:t>
            </a:r>
            <a:r>
              <a:rPr lang="en-US" dirty="0" smtClean="0"/>
              <a:t> or change the trigger situation</a:t>
            </a:r>
          </a:p>
          <a:p>
            <a:endParaRPr lang="en-US" dirty="0" smtClean="0"/>
          </a:p>
          <a:p>
            <a:r>
              <a:rPr lang="en-US" dirty="0" smtClean="0"/>
              <a:t>Find </a:t>
            </a:r>
            <a:r>
              <a:rPr lang="en-US" b="1" dirty="0" smtClean="0"/>
              <a:t>Alternatives</a:t>
            </a:r>
            <a:r>
              <a:rPr lang="en-US" dirty="0" smtClean="0"/>
              <a:t> or substitutes for tobacco use</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time!</a:t>
            </a:r>
            <a:endParaRPr lang="en-US" dirty="0"/>
          </a:p>
        </p:txBody>
      </p:sp>
      <p:sp>
        <p:nvSpPr>
          <p:cNvPr id="3" name="Content Placeholder 2"/>
          <p:cNvSpPr>
            <a:spLocks noGrp="1"/>
          </p:cNvSpPr>
          <p:nvPr>
            <p:ph sz="quarter" idx="1"/>
          </p:nvPr>
        </p:nvSpPr>
        <p:spPr/>
        <p:txBody>
          <a:bodyPr/>
          <a:lstStyle/>
          <a:p>
            <a:pPr>
              <a:buNone/>
            </a:pPr>
            <a:r>
              <a:rPr lang="en-US" dirty="0" smtClean="0"/>
              <a:t> Any past unsuccessful attempt to quit during current treatment can be reframed in the mind of the person as a learning experience, and an opportunity to acquire new coping skills.</a:t>
            </a:r>
          </a:p>
          <a:p>
            <a:pPr>
              <a:buNone/>
            </a:pPr>
            <a:r>
              <a:rPr lang="en-US" dirty="0" smtClean="0"/>
              <a:t>(Abrams et al., 2003)</a:t>
            </a:r>
          </a:p>
          <a:p>
            <a:pPr>
              <a:buNone/>
            </a:pPr>
            <a:endParaRPr lang="en-US" dirty="0" smtClean="0"/>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Practice Skills</a:t>
            </a:r>
            <a:endParaRPr lang="en-US" dirty="0"/>
          </a:p>
        </p:txBody>
      </p:sp>
      <p:sp>
        <p:nvSpPr>
          <p:cNvPr id="3" name="Content Placeholder 2"/>
          <p:cNvSpPr>
            <a:spLocks noGrp="1"/>
          </p:cNvSpPr>
          <p:nvPr>
            <p:ph sz="quarter" idx="1"/>
          </p:nvPr>
        </p:nvSpPr>
        <p:spPr/>
        <p:txBody>
          <a:bodyPr/>
          <a:lstStyle/>
          <a:p>
            <a:pPr>
              <a:buNone/>
            </a:pPr>
            <a:r>
              <a:rPr lang="en-US" dirty="0" smtClean="0"/>
              <a:t>Case Study page 96</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Watch &amp; Learn		</a:t>
            </a:r>
            <a:endParaRPr lang="en-US" dirty="0"/>
          </a:p>
        </p:txBody>
      </p:sp>
      <p:sp>
        <p:nvSpPr>
          <p:cNvPr id="3" name="Content Placeholder 2"/>
          <p:cNvSpPr>
            <a:spLocks noGrp="1"/>
          </p:cNvSpPr>
          <p:nvPr>
            <p:ph sz="quarter" idx="1"/>
          </p:nvPr>
        </p:nvSpPr>
        <p:spPr/>
        <p:txBody>
          <a:bodyPr/>
          <a:lstStyle/>
          <a:p>
            <a:pPr>
              <a:buNone/>
            </a:pPr>
            <a:r>
              <a:rPr lang="en-US" dirty="0" smtClean="0"/>
              <a:t>In Summary</a:t>
            </a:r>
          </a:p>
          <a:p>
            <a:pPr>
              <a:buNone/>
            </a:pPr>
            <a:r>
              <a:rPr lang="en-US" dirty="0" smtClean="0"/>
              <a:t>DVD Chapter 10</a:t>
            </a:r>
            <a:endParaRPr lang="en-US" dirty="0"/>
          </a:p>
        </p:txBody>
      </p:sp>
      <p:pic>
        <p:nvPicPr>
          <p:cNvPr id="4" name="Picture 2" descr="http://t1.gstatic.com/images?q=tbn:ANd9GcTCXged1Y2tbTEv4j6WhJGnLdIGkrDfvGPFapfroQICiBT8Ja_TMg"/>
          <p:cNvPicPr>
            <a:picLocks noChangeAspect="1" noChangeArrowheads="1"/>
          </p:cNvPicPr>
          <p:nvPr/>
        </p:nvPicPr>
        <p:blipFill>
          <a:blip r:embed="rId2" cstate="print"/>
          <a:srcRect/>
          <a:stretch>
            <a:fillRect/>
          </a:stretch>
        </p:blipFill>
        <p:spPr bwMode="auto">
          <a:xfrm>
            <a:off x="5486400" y="2438400"/>
            <a:ext cx="2085975" cy="2038350"/>
          </a:xfrm>
          <a:prstGeom prst="rect">
            <a:avLst/>
          </a:prstGeom>
          <a:noFill/>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mtClean="0"/>
              <a:t>Open-Book Exam</a:t>
            </a:r>
            <a:r>
              <a:rPr lang="en-US" dirty="0" smtClean="0">
                <a:sym typeface="Wingdings" pitchFamily="2" charset="2"/>
              </a:rPr>
              <a:t></a:t>
            </a:r>
            <a:endParaRPr lang="en-US" dirty="0"/>
          </a:p>
        </p:txBody>
      </p:sp>
      <p:sp>
        <p:nvSpPr>
          <p:cNvPr id="4" name="Title 3"/>
          <p:cNvSpPr>
            <a:spLocks noGrp="1"/>
          </p:cNvSpPr>
          <p:nvPr>
            <p:ph type="title"/>
          </p:nvPr>
        </p:nvSpPr>
        <p:spPr/>
        <p:txBody>
          <a:bodyPr/>
          <a:lstStyle/>
          <a:p>
            <a:pPr algn="ctr"/>
            <a:r>
              <a:rPr lang="en-US" dirty="0" smtClean="0"/>
              <a:t>GREAT JOB!!</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Brief Interventions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brief intervention is a low intensity, but meaningful, interaction between two or more people with the ultimate goal of assisting the individual in making a health lifestyle change to achieve optimal health outcomes</a:t>
            </a:r>
          </a:p>
          <a:p>
            <a:r>
              <a:rPr lang="en-US" dirty="0" smtClean="0"/>
              <a:t>HealthCare Partnership programs are based on the “Five A” construct-first developed by the National Cancer Institute and later expanded by the U. S. Department of Health and Human Services</a:t>
            </a:r>
          </a:p>
          <a:p>
            <a:r>
              <a:rPr lang="en-US" dirty="0" smtClean="0"/>
              <a:t>Integrating low-intensity interventions into clinical settings can help to improve </a:t>
            </a:r>
            <a:r>
              <a:rPr lang="en-US" smtClean="0"/>
              <a:t>and even save </a:t>
            </a:r>
            <a:r>
              <a:rPr lang="en-US" dirty="0" smtClean="0"/>
              <a:t>lives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4345</TotalTime>
  <Words>4810</Words>
  <Application>Microsoft Office PowerPoint</Application>
  <PresentationFormat>On-screen Show (4:3)</PresentationFormat>
  <Paragraphs>598</Paragraphs>
  <Slides>85</Slides>
  <Notes>22</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Median</vt:lpstr>
      <vt:lpstr>Basic Tobacco Intervention Skills Certification for Native Communities Stephanie Bliss, MS  Inter-Tribal Council of Michigan Theresa Carino, M.ED, Red Star Innovations</vt:lpstr>
      <vt:lpstr>Welcome</vt:lpstr>
      <vt:lpstr>Guidebook Introduction</vt:lpstr>
      <vt:lpstr>Unhealthy Behaviors (Introduction~15 minutes)</vt:lpstr>
      <vt:lpstr>Unhealthy behaviors Cause Disease</vt:lpstr>
      <vt:lpstr>Watch &amp; Learn</vt:lpstr>
      <vt:lpstr>Native Communities and Chronic Disease</vt:lpstr>
      <vt:lpstr>Native Communities and Chronic Disease</vt:lpstr>
      <vt:lpstr>Brief Interventions</vt:lpstr>
      <vt:lpstr>The Five A Model</vt:lpstr>
      <vt:lpstr>You will make a difference!</vt:lpstr>
      <vt:lpstr>Watch &amp; Learn </vt:lpstr>
      <vt:lpstr>Health Consequences of Commercial Tobacco (Module 1~15 minutes)</vt:lpstr>
      <vt:lpstr>Tobacco and Disease </vt:lpstr>
      <vt:lpstr>Watch &amp; Learn</vt:lpstr>
      <vt:lpstr>Tobacco Use Interventions Matter</vt:lpstr>
      <vt:lpstr>Native Health and Tobacco (page 19)</vt:lpstr>
      <vt:lpstr>Smokeless Tobacco (page 20)</vt:lpstr>
      <vt:lpstr>Environmental Tobacco Smoke (page 21)</vt:lpstr>
      <vt:lpstr>Environmental Tobacco Smoke (page 22)</vt:lpstr>
      <vt:lpstr>Watch &amp; Learn  </vt:lpstr>
      <vt:lpstr>Health Consequences of Involuntary Exposure to Tobacco Smoke (page 23)</vt:lpstr>
      <vt:lpstr>Thirdhand Smoke (page 24)</vt:lpstr>
      <vt:lpstr>Regina Benjamin, M.D., M.B.A, U.S. Surgeon General </vt:lpstr>
      <vt:lpstr>Understanding Tobacco Dependence (Module 2~20 minutes)</vt:lpstr>
      <vt:lpstr>Watch &amp; Learn</vt:lpstr>
      <vt:lpstr>Understanding Tobacco Dependence (page 29)</vt:lpstr>
      <vt:lpstr>The Three-Link Chain of Dependence (page 30)</vt:lpstr>
      <vt:lpstr>Biological Factors of Tobacco Dependence</vt:lpstr>
      <vt:lpstr>Symptoms of Nicotine Withdrawal</vt:lpstr>
      <vt:lpstr>Psychological Factors of Tobacco Dependence (page 31)</vt:lpstr>
      <vt:lpstr>Sociocultural Factors of Tobacco Dependence (page 32)</vt:lpstr>
      <vt:lpstr>Activity</vt:lpstr>
      <vt:lpstr>Tobacco &amp; Culture (Module 3~30 minutes)</vt:lpstr>
      <vt:lpstr>Watch &amp; Learn  </vt:lpstr>
      <vt:lpstr>Traditional vs. Commercial</vt:lpstr>
      <vt:lpstr>Read pages 40-46</vt:lpstr>
      <vt:lpstr>~healer Anthony Lee Sr., President of the Dine Hataalii Association </vt:lpstr>
      <vt:lpstr>Indigenous Medicine and Traditional Healing</vt:lpstr>
      <vt:lpstr>Traditional vs. Western Medicine</vt:lpstr>
      <vt:lpstr>Traditional Communication</vt:lpstr>
      <vt:lpstr>Motivational Interviewing (MI)</vt:lpstr>
      <vt:lpstr>Intervention Essentials – The Integrated “Five A” Model (Module 4~20 minutes)</vt:lpstr>
      <vt:lpstr>Levels of Intensity</vt:lpstr>
      <vt:lpstr>Integrated Five A Model (page 51)</vt:lpstr>
      <vt:lpstr>Intervention Flow Chart (page 52)</vt:lpstr>
      <vt:lpstr>Read pages 51-61</vt:lpstr>
      <vt:lpstr>Using the Integrated Five A Model  (page 53)</vt:lpstr>
      <vt:lpstr>1. ASK</vt:lpstr>
      <vt:lpstr>2. ADVISE</vt:lpstr>
      <vt:lpstr>3. ASSESS</vt:lpstr>
      <vt:lpstr>Willingness to Change Model*</vt:lpstr>
      <vt:lpstr>Learning Activity page 59</vt:lpstr>
      <vt:lpstr>4. Assist</vt:lpstr>
      <vt:lpstr>Unwilling to set a quit date</vt:lpstr>
      <vt:lpstr>5 Rs (Brief Motivational Interview)</vt:lpstr>
      <vt:lpstr>Willing to Set a Quit Date-Quit Plan</vt:lpstr>
      <vt:lpstr>Step 5. ARRANGE</vt:lpstr>
      <vt:lpstr>Stay Healthy-Life Matters</vt:lpstr>
      <vt:lpstr>Putting Your Skills Into Action  (Module 5~50 minutes)</vt:lpstr>
      <vt:lpstr>Integrated Five A Model (page 68)</vt:lpstr>
      <vt:lpstr>Unwilling to Make a Quit Attempt</vt:lpstr>
      <vt:lpstr>Watch &amp; Learn  </vt:lpstr>
      <vt:lpstr>Skills Development &amp; Demonstration</vt:lpstr>
      <vt:lpstr>Nicotine Withdrawal and Medication</vt:lpstr>
      <vt:lpstr>Pharmacotherapy</vt:lpstr>
      <vt:lpstr>Who Should Consider Pharmacotherapy?</vt:lpstr>
      <vt:lpstr>First-line Medication* </vt:lpstr>
      <vt:lpstr>Medication Information Chart</vt:lpstr>
      <vt:lpstr>Watch &amp; Learn  </vt:lpstr>
      <vt:lpstr>Skills Development &amp; Demonstration</vt:lpstr>
      <vt:lpstr>Anticipatory Guidance (Module 6-20 minutes)</vt:lpstr>
      <vt:lpstr>Anticipatory Guidance</vt:lpstr>
      <vt:lpstr>Immediate Health Benefits of Quitting</vt:lpstr>
      <vt:lpstr>Definitions: slips and relapse</vt:lpstr>
      <vt:lpstr>Follow-up Interventions</vt:lpstr>
      <vt:lpstr>Watch &amp; Learn  </vt:lpstr>
      <vt:lpstr>Understanding Relapse</vt:lpstr>
      <vt:lpstr>Why people relapse</vt:lpstr>
      <vt:lpstr>Integrated Five A Model</vt:lpstr>
      <vt:lpstr>Three Coping As</vt:lpstr>
      <vt:lpstr>Next time!</vt:lpstr>
      <vt:lpstr>Practice Skills</vt:lpstr>
      <vt:lpstr>Watch &amp; Learn  </vt:lpstr>
      <vt:lpstr>GREAT JOB!!</vt:lpstr>
    </vt:vector>
  </TitlesOfParts>
  <Company>Inter-Tribal Council of MI,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Tobacco Intervention Skills Certification for Native Communities</dc:title>
  <dc:creator>spinnow</dc:creator>
  <cp:lastModifiedBy>spinnow</cp:lastModifiedBy>
  <cp:revision>225</cp:revision>
  <dcterms:created xsi:type="dcterms:W3CDTF">2013-03-01T15:30:56Z</dcterms:created>
  <dcterms:modified xsi:type="dcterms:W3CDTF">2014-07-09T19:39:34Z</dcterms:modified>
</cp:coreProperties>
</file>