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11" autoAdjust="0"/>
    <p:restoredTop sz="95324" autoAdjust="0"/>
  </p:normalViewPr>
  <p:slideViewPr>
    <p:cSldViewPr snapToGrid="0">
      <p:cViewPr varScale="1">
        <p:scale>
          <a:sx n="115" d="100"/>
          <a:sy n="115" d="100"/>
        </p:scale>
        <p:origin x="1272" y="12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38D6FE3C-34D8-4B4B-9273-D907B0A3B964}" type="datetimeFigureOut">
              <a:rPr lang="en-US"/>
              <a:pPr/>
              <a:t>3/7/2017</a:t>
            </a:fld>
            <a:endParaRPr/>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169A89D-734B-4FAD-B6E7-2B864E72E489}" type="slidenum">
              <a:rPr/>
              <a:p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D0FF5F4-5691-49AF-9E16-FB22826F7264}" type="datetimeFigureOut">
              <a:rPr lang="en-US"/>
              <a:pPr/>
              <a:t>3/7/2017</a:t>
            </a:fld>
            <a:endParaRPr/>
          </a:p>
        </p:txBody>
      </p:sp>
      <p:sp>
        <p:nvSpPr>
          <p:cNvPr id="4" name="Slide Image Placeholder 3"/>
          <p:cNvSpPr>
            <a:spLocks noGrp="1" noRot="1" noChangeAspect="1"/>
          </p:cNvSpPr>
          <p:nvPr>
            <p:ph type="sldImg" idx="2"/>
          </p:nvPr>
        </p:nvSpPr>
        <p:spPr>
          <a:xfrm>
            <a:off x="1231900" y="1241425"/>
            <a:ext cx="4333875" cy="33496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52A89D7-7603-4ECB-ADF6-F6CF2BE4F401}" type="slidenum">
              <a:rPr/>
              <a:p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2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2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t>
            </a:r>
            <a:r>
              <a:rPr dirty="0"/>
              <a:t>ame</a:t>
            </a:r>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B</a:t>
            </a:r>
            <a:r>
              <a:rPr dirty="0"/>
              <a:t>usiness </a:t>
            </a:r>
            <a:r>
              <a:rPr lang="en-US" dirty="0"/>
              <a:t>A</a:t>
            </a:r>
            <a:r>
              <a:rPr dirty="0"/>
              <a:t>ddress</a:t>
            </a:r>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Recipient Name</a:t>
            </a:r>
            <a:br>
              <a:rPr lang="en-US" dirty="0"/>
            </a:br>
            <a:r>
              <a:rPr lang="en-US" dirty="0"/>
              <a:t>Address</a:t>
            </a:r>
            <a:br>
              <a:rPr lang="en-US" dirty="0"/>
            </a:br>
            <a:r>
              <a:rPr lang="en-US" dirty="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6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cxnSp>
        <p:nvCxnSpPr>
          <p:cNvPr id="3" name="fold"/>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fold"/>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lumMod val="50000"/>
                  </a:schemeClr>
                </a:solidFill>
                <a:latin typeface="+mj-lt"/>
              </a:rPr>
              <a:t>PLACE STAMP HERE</a:t>
            </a:r>
          </a:p>
        </p:txBody>
      </p:sp>
    </p:spTree>
    <p:extLst>
      <p:ext uri="{BB962C8B-B14F-4D97-AF65-F5344CB8AC3E}">
        <p14:creationId xmlns:p14="http://schemas.microsoft.com/office/powerpoint/2010/main" val="586319277"/>
      </p:ext>
    </p:extLst>
  </p:cSld>
  <p:clrMapOvr>
    <a:masterClrMapping/>
  </p:clrMapOvr>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a:t>Click icon to add picture</a:t>
            </a:r>
            <a:endParaRPr dirty="0"/>
          </a:p>
        </p:txBody>
      </p:sp>
      <p:sp>
        <p:nvSpPr>
          <p:cNvPr id="52" name="Picture Placeholder 11" descr="This placeholder is filled with a thin rule line so you can easily move the lines around on the slide"/>
          <p:cNvSpPr>
            <a:spLocks noGrp="1"/>
          </p:cNvSpPr>
          <p:nvPr>
            <p:ph type="pic" sz="quarter" idx="52" hasCustomPrompt="1"/>
          </p:nvPr>
        </p:nvSpPr>
        <p:spPr>
          <a:xfrm>
            <a:off x="366713" y="3165473"/>
            <a:ext cx="26527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Picture Placeholder 11" descr="This placeholder is filled with a thin rule line so you can easily move the lines around on the slide"/>
          <p:cNvSpPr>
            <a:spLocks noGrp="1"/>
          </p:cNvSpPr>
          <p:nvPr>
            <p:ph type="pic" sz="quarter" idx="51" hasCustomPrompt="1"/>
          </p:nvPr>
        </p:nvSpPr>
        <p:spPr>
          <a:xfrm>
            <a:off x="3747136" y="878132"/>
            <a:ext cx="2652712"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0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7" name="Picture Placeholder 11" descr="This placeholder is filled with a thin rule line so you can easily move the lines around on the slide"/>
          <p:cNvSpPr>
            <a:spLocks noGrp="1"/>
          </p:cNvSpPr>
          <p:nvPr>
            <p:ph type="pic" sz="quarter" idx="53" hasCustomPrompt="1"/>
          </p:nvPr>
        </p:nvSpPr>
        <p:spPr>
          <a:xfrm>
            <a:off x="7134225" y="2693565"/>
            <a:ext cx="2560320" cy="91440"/>
          </a:xfrm>
          <a:blipFill>
            <a:blip r:embed="rId2" cstate="print"/>
            <a:stretch>
              <a:fillRect/>
            </a:stretch>
          </a:blipFill>
        </p:spPr>
        <p:txBody>
          <a:bodyPr lIns="0" tIns="0" rIns="0" bIns="0">
            <a:normAutofit/>
          </a:bodyPr>
          <a:lstStyle>
            <a:lvl1pPr marL="0" indent="0" algn="l">
              <a:buNone/>
              <a:defRPr sz="800">
                <a:solidFill>
                  <a:schemeClr val="bg1"/>
                </a:solidFill>
              </a:defRPr>
            </a:lvl1pPr>
          </a:lstStyle>
          <a:p>
            <a:r>
              <a:rPr lang="en-US" dirty="0"/>
              <a:t> </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18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18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text</a:t>
            </a:r>
          </a:p>
        </p:txBody>
      </p:sp>
      <p:cxnSp>
        <p:nvCxnSpPr>
          <p:cNvPr id="8" name="fold"/>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9" name="fold"/>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508751"/>
      </p:ext>
    </p:extLst>
  </p:cSld>
  <p:clrMapOvr>
    <a:masterClrMapping/>
  </p:clrMapOvr>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3/7/2017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By the</a:t>
            </a:r>
            <a:r>
              <a:rPr lang="en-US" sz="1000" baseline="0" dirty="0">
                <a:solidFill>
                  <a:prstClr val="white">
                    <a:lumMod val="50000"/>
                  </a:prstClr>
                </a:solidFill>
                <a:latin typeface="Calibri Light" panose="020F0302020204030204" pitchFamily="34" charset="0"/>
                <a:cs typeface="Calibri" panose="020F0502020204030204" pitchFamily="34" charset="0"/>
              </a:rPr>
              <a:t> way, if you need to move or copy the red lines, you can select them by clicking the dotted outlines.</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21"/>
          </p:nvPr>
        </p:nvSpPr>
        <p:spPr/>
        <p:txBody>
          <a:bodyPr/>
          <a:lstStyle/>
          <a:p>
            <a:r>
              <a:rPr lang="en-US" dirty="0"/>
              <a:t>The POSITIVE study</a:t>
            </a:r>
          </a:p>
        </p:txBody>
      </p:sp>
      <p:sp>
        <p:nvSpPr>
          <p:cNvPr id="27" name="Text Placeholder 26"/>
          <p:cNvSpPr>
            <a:spLocks noGrp="1"/>
          </p:cNvSpPr>
          <p:nvPr>
            <p:ph type="body" sz="quarter" idx="22"/>
          </p:nvPr>
        </p:nvSpPr>
        <p:spPr/>
        <p:txBody>
          <a:bodyPr/>
          <a:lstStyle/>
          <a:p>
            <a:r>
              <a:rPr lang="en-US" sz="2400" dirty="0">
                <a:effectLst>
                  <a:outerShdw blurRad="38100" dist="19050" dir="2700000" algn="tl">
                    <a:schemeClr val="dk1">
                      <a:alpha val="40000"/>
                    </a:schemeClr>
                  </a:outerShdw>
                </a:effectLst>
              </a:rPr>
              <a:t>Are you a breast cancer patient who wishes to have a baby?</a:t>
            </a:r>
            <a:endParaRPr lang="de-CH" sz="2400" dirty="0"/>
          </a:p>
          <a:p>
            <a:endParaRPr lang="en-US" sz="240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6239" y="6648714"/>
            <a:ext cx="1181780" cy="531801"/>
          </a:xfrm>
          <a:prstGeom prst="rect">
            <a:avLst/>
          </a:prstGeom>
        </p:spPr>
      </p:pic>
      <p:sp>
        <p:nvSpPr>
          <p:cNvPr id="14" name="Rectangle 13"/>
          <p:cNvSpPr/>
          <p:nvPr/>
        </p:nvSpPr>
        <p:spPr>
          <a:xfrm>
            <a:off x="493502" y="2606040"/>
            <a:ext cx="2429620" cy="3934991"/>
          </a:xfrm>
          <a:prstGeom prst="rect">
            <a:avLst/>
          </a:prstGeom>
        </p:spPr>
        <p:txBody>
          <a:bodyPr vert="horz" lIns="0" tIns="0" rIns="0" bIns="0" rtlCol="0" anchor="b">
            <a:noAutofit/>
          </a:bodyPr>
          <a:lstStyle/>
          <a:p>
            <a:pPr defTabSz="1005840">
              <a:lnSpc>
                <a:spcPct val="90000"/>
              </a:lnSpc>
              <a:buFont typeface="Arial" panose="020B0604020202020204" pitchFamily="34" charset="0"/>
              <a:buNone/>
            </a:pPr>
            <a:r>
              <a:rPr lang="en-US" sz="1600" dirty="0">
                <a:solidFill>
                  <a:schemeClr val="bg1"/>
                </a:solidFill>
                <a:latin typeface="+mj-lt"/>
              </a:rPr>
              <a:t>A large international research effort coordinated by</a:t>
            </a:r>
          </a:p>
          <a:p>
            <a:pPr defTabSz="1005840">
              <a:lnSpc>
                <a:spcPct val="90000"/>
              </a:lnSpc>
              <a:buFont typeface="Arial" panose="020B0604020202020204" pitchFamily="34" charset="0"/>
              <a:buNone/>
            </a:pPr>
            <a:endParaRPr lang="en-US" sz="1600" dirty="0">
              <a:solidFill>
                <a:schemeClr val="bg1"/>
              </a:solidFill>
              <a:latin typeface="+mj-lt"/>
            </a:endParaRPr>
          </a:p>
          <a:p>
            <a:pPr marL="285750" indent="-285750" defTabSz="1005840">
              <a:lnSpc>
                <a:spcPct val="90000"/>
              </a:lnSpc>
              <a:buFontTx/>
              <a:buChar char="-"/>
            </a:pPr>
            <a:r>
              <a:rPr lang="en-US" sz="1600" b="1" dirty="0">
                <a:solidFill>
                  <a:schemeClr val="bg1"/>
                </a:solidFill>
                <a:latin typeface="+mj-lt"/>
              </a:rPr>
              <a:t>International Breast Cancer Study Group </a:t>
            </a:r>
            <a:r>
              <a:rPr lang="en-US" sz="1600" dirty="0">
                <a:solidFill>
                  <a:schemeClr val="bg1"/>
                </a:solidFill>
                <a:latin typeface="+mj-lt"/>
              </a:rPr>
              <a:t>(IBCSG) worldwide</a:t>
            </a:r>
          </a:p>
          <a:p>
            <a:pPr marL="285750" indent="-285750" defTabSz="1005840">
              <a:lnSpc>
                <a:spcPct val="90000"/>
              </a:lnSpc>
              <a:buFontTx/>
              <a:buChar char="-"/>
            </a:pPr>
            <a:endParaRPr lang="en-US" sz="1600" dirty="0">
              <a:solidFill>
                <a:schemeClr val="bg1"/>
              </a:solidFill>
              <a:latin typeface="+mj-lt"/>
            </a:endParaRPr>
          </a:p>
          <a:p>
            <a:pPr marL="285750" indent="-285750" defTabSz="1005840">
              <a:lnSpc>
                <a:spcPct val="90000"/>
              </a:lnSpc>
              <a:buFontTx/>
              <a:buChar char="-"/>
            </a:pPr>
            <a:r>
              <a:rPr lang="en-US" sz="1600" b="1" dirty="0">
                <a:solidFill>
                  <a:schemeClr val="bg1"/>
                </a:solidFill>
                <a:latin typeface="+mj-lt"/>
              </a:rPr>
              <a:t>ALLIANCE for Clinical Trials in Oncology </a:t>
            </a:r>
            <a:r>
              <a:rPr lang="en-US" sz="1600" dirty="0">
                <a:solidFill>
                  <a:schemeClr val="bg1"/>
                </a:solidFill>
                <a:latin typeface="+mj-lt"/>
              </a:rPr>
              <a:t>in North America</a:t>
            </a:r>
            <a:endParaRPr lang="en-US" sz="1600" b="1" dirty="0">
              <a:solidFill>
                <a:schemeClr val="bg1"/>
              </a:solidFill>
              <a:latin typeface="+mj-lt"/>
            </a:endParaRPr>
          </a:p>
          <a:p>
            <a:pPr defTabSz="1005840">
              <a:lnSpc>
                <a:spcPct val="90000"/>
              </a:lnSpc>
            </a:pPr>
            <a:endParaRPr lang="en-US" sz="1600" b="1" dirty="0">
              <a:solidFill>
                <a:schemeClr val="bg1"/>
              </a:solidFill>
              <a:latin typeface="+mj-lt"/>
            </a:endParaRPr>
          </a:p>
          <a:p>
            <a:pPr defTabSz="1005840">
              <a:lnSpc>
                <a:spcPct val="90000"/>
              </a:lnSpc>
            </a:pPr>
            <a:r>
              <a:rPr lang="en-US" sz="1600" dirty="0">
                <a:solidFill>
                  <a:schemeClr val="bg1"/>
                </a:solidFill>
                <a:latin typeface="+mj-lt"/>
              </a:rPr>
              <a:t>under the umbrella of the </a:t>
            </a:r>
            <a:r>
              <a:rPr lang="en-US" sz="1600" b="1" dirty="0">
                <a:solidFill>
                  <a:schemeClr val="bg1"/>
                </a:solidFill>
                <a:latin typeface="+mj-lt"/>
              </a:rPr>
              <a:t>Breast International Group </a:t>
            </a:r>
            <a:r>
              <a:rPr lang="en-US" sz="1600" dirty="0">
                <a:solidFill>
                  <a:schemeClr val="bg1"/>
                </a:solidFill>
                <a:latin typeface="+mj-lt"/>
              </a:rPr>
              <a:t>(BIG) </a:t>
            </a:r>
            <a:r>
              <a:rPr lang="de-CH" sz="1200" dirty="0">
                <a:solidFill>
                  <a:schemeClr val="bg1"/>
                </a:solidFill>
                <a:latin typeface="+mj-lt"/>
              </a:rPr>
              <a:t>http://tinyurl.com/positivetrial</a:t>
            </a:r>
          </a:p>
        </p:txBody>
      </p:sp>
      <p:pic>
        <p:nvPicPr>
          <p:cNvPr id="18" name="Picture Placeholder 4"/>
          <p:cNvPicPr>
            <a:picLocks noChangeAspect="1"/>
          </p:cNvPicPr>
          <p:nvPr/>
        </p:nvPicPr>
        <p:blipFill>
          <a:blip r:embed="rId3" cstate="print">
            <a:extLst>
              <a:ext uri="{28A0092B-C50C-407E-A947-70E740481C1C}">
                <a14:useLocalDpi xmlns:a14="http://schemas.microsoft.com/office/drawing/2010/main" val="0"/>
              </a:ext>
            </a:extLst>
          </a:blip>
          <a:srcRect l="6054" r="6054"/>
          <a:stretch>
            <a:fillRect/>
          </a:stretch>
        </p:blipFill>
        <p:spPr>
          <a:xfrm>
            <a:off x="381956" y="541790"/>
            <a:ext cx="2541166" cy="1927089"/>
          </a:xfrm>
          <a:prstGeom prst="rect">
            <a:avLst/>
          </a:prstGeom>
        </p:spPr>
      </p:pic>
      <p:pic>
        <p:nvPicPr>
          <p:cNvPr id="20" name="Picture 10" descr="ibcsg_color"/>
          <p:cNvPicPr>
            <a:picLocks noGrp="1" noChangeAspect="1" noChangeArrowheads="1"/>
          </p:cNvPicPr>
          <p:nvPr/>
        </p:nvPicPr>
        <p:blipFill>
          <a:blip r:embed="rId4" cstate="print"/>
          <a:srcRect/>
          <a:stretch>
            <a:fillRect/>
          </a:stretch>
        </p:blipFill>
        <p:spPr bwMode="auto">
          <a:xfrm>
            <a:off x="7038559" y="6623873"/>
            <a:ext cx="491245" cy="556642"/>
          </a:xfrm>
          <a:prstGeom prst="rect">
            <a:avLst/>
          </a:prstGeom>
          <a:noFill/>
          <a:ln w="9525">
            <a:noFill/>
            <a:miter lim="800000"/>
            <a:headEnd/>
            <a:tailEnd/>
          </a:ln>
        </p:spPr>
      </p:pic>
      <p:pic>
        <p:nvPicPr>
          <p:cNvPr id="10" name="Picture 9" descr="Alliance Logo A"/>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34312" y="6515656"/>
            <a:ext cx="832104" cy="680812"/>
          </a:xfrm>
          <a:prstGeom prst="rect">
            <a:avLst/>
          </a:prstGeom>
          <a:noFill/>
          <a:ln>
            <a:noFill/>
          </a:ln>
        </p:spPr>
      </p:pic>
      <p:sp>
        <p:nvSpPr>
          <p:cNvPr id="5" name="Rectangle 4"/>
          <p:cNvSpPr/>
          <p:nvPr/>
        </p:nvSpPr>
        <p:spPr>
          <a:xfrm>
            <a:off x="3325091" y="0"/>
            <a:ext cx="3300153" cy="77724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39765" y="3324225"/>
            <a:ext cx="3070804" cy="766239"/>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 Placeholder 115"/>
          <p:cNvSpPr>
            <a:spLocks noGrp="1"/>
          </p:cNvSpPr>
          <p:nvPr>
            <p:ph type="body" sz="quarter" idx="20"/>
          </p:nvPr>
        </p:nvSpPr>
        <p:spPr>
          <a:xfrm>
            <a:off x="340759" y="1881059"/>
            <a:ext cx="2652712" cy="579548"/>
          </a:xfrm>
        </p:spPr>
        <p:txBody>
          <a:bodyPr/>
          <a:lstStyle/>
          <a:p>
            <a:r>
              <a:rPr lang="en-US" dirty="0"/>
              <a:t>Why</a:t>
            </a:r>
          </a:p>
        </p:txBody>
      </p:sp>
      <p:sp>
        <p:nvSpPr>
          <p:cNvPr id="118" name="Text Placeholder 117"/>
          <p:cNvSpPr>
            <a:spLocks noGrp="1"/>
          </p:cNvSpPr>
          <p:nvPr>
            <p:ph type="body" sz="quarter" idx="31"/>
          </p:nvPr>
        </p:nvSpPr>
        <p:spPr>
          <a:xfrm>
            <a:off x="340759" y="2574819"/>
            <a:ext cx="2878302" cy="2766804"/>
          </a:xfrm>
        </p:spPr>
        <p:txBody>
          <a:bodyPr/>
          <a:lstStyle/>
          <a:p>
            <a:pPr marL="0" indent="0">
              <a:lnSpc>
                <a:spcPct val="114000"/>
              </a:lnSpc>
              <a:spcBef>
                <a:spcPts val="800"/>
              </a:spcBef>
              <a:buNone/>
            </a:pPr>
            <a:r>
              <a:rPr lang="de-DE" altLang="zh-TW" sz="1050" dirty="0">
                <a:solidFill>
                  <a:schemeClr val="tx1"/>
                </a:solidFill>
                <a:latin typeface="+mj-lt"/>
              </a:rPr>
              <a:t>Young breast cancer</a:t>
            </a:r>
            <a:r>
              <a:rPr lang="zh-TW" altLang="de-DE" sz="1050" dirty="0">
                <a:solidFill>
                  <a:schemeClr val="tx1"/>
                </a:solidFill>
                <a:latin typeface="+mj-lt"/>
              </a:rPr>
              <a:t> </a:t>
            </a:r>
            <a:r>
              <a:rPr lang="de-DE" altLang="zh-TW" sz="1050" dirty="0">
                <a:solidFill>
                  <a:schemeClr val="tx1"/>
                </a:solidFill>
                <a:latin typeface="+mj-lt"/>
              </a:rPr>
              <a:t>patients often face</a:t>
            </a:r>
            <a:r>
              <a:rPr lang="zh-TW" altLang="de-DE" sz="1050" dirty="0">
                <a:solidFill>
                  <a:schemeClr val="tx1"/>
                </a:solidFill>
                <a:latin typeface="+mj-lt"/>
              </a:rPr>
              <a:t> </a:t>
            </a:r>
            <a:r>
              <a:rPr lang="en-US" altLang="zh-TW" sz="1050" dirty="0">
                <a:solidFill>
                  <a:schemeClr val="tx1"/>
                </a:solidFill>
                <a:latin typeface="+mj-lt"/>
              </a:rPr>
              <a:t>the disease before having addressed their family planning: </a:t>
            </a:r>
            <a:r>
              <a:rPr lang="en-US" sz="1050" dirty="0">
                <a:solidFill>
                  <a:schemeClr val="tx1"/>
                </a:solidFill>
                <a:latin typeface="+mj-lt"/>
              </a:rPr>
              <a:t>they may not have time to wait for 5-10 years of treatment completion before considering pregnancy.</a:t>
            </a:r>
          </a:p>
          <a:p>
            <a:pPr marL="0" indent="0">
              <a:lnSpc>
                <a:spcPct val="114000"/>
              </a:lnSpc>
              <a:spcBef>
                <a:spcPts val="800"/>
              </a:spcBef>
              <a:buNone/>
            </a:pPr>
            <a:r>
              <a:rPr lang="en-US" sz="1050" dirty="0">
                <a:solidFill>
                  <a:schemeClr val="tx1"/>
                </a:solidFill>
                <a:latin typeface="+mj-lt"/>
              </a:rPr>
              <a:t>The best available evidence suggests that pregnancy after breast cancer does not increase a woman’s risk of developing a recurrence from her breast cancer and is safe for the baby. However, the available information was collected retrospectively, and a controlled prospective study is needed to confirm these results. </a:t>
            </a:r>
            <a:endParaRPr lang="de-CH" sz="1050" dirty="0">
              <a:solidFill>
                <a:schemeClr val="tx1"/>
              </a:solidFill>
              <a:latin typeface="+mj-lt"/>
            </a:endParaRPr>
          </a:p>
          <a:p>
            <a:pPr marL="0" indent="0">
              <a:lnSpc>
                <a:spcPct val="114000"/>
              </a:lnSpc>
              <a:spcBef>
                <a:spcPts val="800"/>
              </a:spcBef>
              <a:buNone/>
            </a:pPr>
            <a:endParaRPr lang="en-US" sz="1050" dirty="0">
              <a:solidFill>
                <a:schemeClr val="tx1"/>
              </a:solidFill>
              <a:latin typeface="+mj-lt"/>
            </a:endParaRPr>
          </a:p>
        </p:txBody>
      </p:sp>
      <p:sp>
        <p:nvSpPr>
          <p:cNvPr id="121" name="Text Placeholder 120"/>
          <p:cNvSpPr>
            <a:spLocks noGrp="1"/>
          </p:cNvSpPr>
          <p:nvPr>
            <p:ph type="body" sz="quarter" idx="38"/>
          </p:nvPr>
        </p:nvSpPr>
        <p:spPr>
          <a:xfrm>
            <a:off x="3606646" y="466529"/>
            <a:ext cx="2652712" cy="457200"/>
          </a:xfrm>
        </p:spPr>
        <p:txBody>
          <a:bodyPr/>
          <a:lstStyle/>
          <a:p>
            <a:r>
              <a:rPr lang="en-US" dirty="0"/>
              <a:t>Who can take part in the study</a:t>
            </a:r>
          </a:p>
        </p:txBody>
      </p:sp>
      <p:sp>
        <p:nvSpPr>
          <p:cNvPr id="122" name="Text Placeholder 121"/>
          <p:cNvSpPr>
            <a:spLocks noGrp="1"/>
          </p:cNvSpPr>
          <p:nvPr>
            <p:ph type="body" sz="quarter" idx="39"/>
          </p:nvPr>
        </p:nvSpPr>
        <p:spPr>
          <a:xfrm>
            <a:off x="3606645" y="1104058"/>
            <a:ext cx="2768630" cy="2096225"/>
          </a:xfrm>
        </p:spPr>
        <p:txBody>
          <a:bodyPr vert="horz" lIns="0" tIns="0" rIns="0" bIns="0" rtlCol="0" anchor="t">
            <a:noAutofit/>
          </a:bodyPr>
          <a:lstStyle/>
          <a:p>
            <a:pPr>
              <a:lnSpc>
                <a:spcPct val="114000"/>
              </a:lnSpc>
              <a:spcBef>
                <a:spcPts val="800"/>
              </a:spcBef>
            </a:pPr>
            <a:r>
              <a:rPr lang="en-US" sz="1050" dirty="0">
                <a:solidFill>
                  <a:schemeClr val="tx1"/>
                </a:solidFill>
                <a:latin typeface="+mj-lt"/>
              </a:rPr>
              <a:t>Pre-menopausal women with:</a:t>
            </a:r>
          </a:p>
          <a:p>
            <a:pPr>
              <a:lnSpc>
                <a:spcPct val="114000"/>
              </a:lnSpc>
              <a:spcBef>
                <a:spcPts val="800"/>
              </a:spcBef>
            </a:pPr>
            <a:r>
              <a:rPr lang="en-US" sz="1050" dirty="0">
                <a:solidFill>
                  <a:schemeClr val="tx1"/>
                </a:solidFill>
                <a:latin typeface="+mj-lt"/>
              </a:rPr>
              <a:t>Hormone-sensitive early breast cancer </a:t>
            </a:r>
          </a:p>
          <a:p>
            <a:pPr>
              <a:lnSpc>
                <a:spcPct val="114000"/>
              </a:lnSpc>
              <a:spcBef>
                <a:spcPts val="800"/>
              </a:spcBef>
            </a:pPr>
            <a:r>
              <a:rPr lang="en-US" sz="1050" dirty="0">
                <a:solidFill>
                  <a:schemeClr val="tx1"/>
                </a:solidFill>
                <a:latin typeface="+mj-lt"/>
              </a:rPr>
              <a:t>Endocrine therapy for 18 to 30 months</a:t>
            </a:r>
          </a:p>
          <a:p>
            <a:pPr>
              <a:lnSpc>
                <a:spcPct val="114000"/>
              </a:lnSpc>
              <a:spcBef>
                <a:spcPts val="800"/>
              </a:spcBef>
            </a:pPr>
            <a:r>
              <a:rPr lang="en-US" sz="1050" dirty="0">
                <a:solidFill>
                  <a:schemeClr val="tx1"/>
                </a:solidFill>
                <a:latin typeface="+mj-lt"/>
              </a:rPr>
              <a:t>42 years of age or younger at enrolment</a:t>
            </a:r>
          </a:p>
          <a:p>
            <a:pPr>
              <a:lnSpc>
                <a:spcPct val="114000"/>
              </a:lnSpc>
              <a:spcBef>
                <a:spcPts val="800"/>
              </a:spcBef>
            </a:pPr>
            <a:r>
              <a:rPr lang="en-US" sz="1050" b="1" dirty="0">
                <a:solidFill>
                  <a:schemeClr val="tx1"/>
                </a:solidFill>
                <a:latin typeface="+mj-lt"/>
              </a:rPr>
              <a:t>Wish to interrupt endocrine therapy to attempt pregnancy </a:t>
            </a:r>
          </a:p>
        </p:txBody>
      </p:sp>
      <p:sp>
        <p:nvSpPr>
          <p:cNvPr id="219" name="Text Placeholder 218"/>
          <p:cNvSpPr>
            <a:spLocks noGrp="1"/>
          </p:cNvSpPr>
          <p:nvPr>
            <p:ph type="body" sz="quarter" idx="49"/>
          </p:nvPr>
        </p:nvSpPr>
        <p:spPr>
          <a:xfrm>
            <a:off x="7203756" y="5757596"/>
            <a:ext cx="2226946" cy="460950"/>
          </a:xfrm>
        </p:spPr>
        <p:txBody>
          <a:bodyPr/>
          <a:lstStyle/>
          <a:p>
            <a:r>
              <a:rPr lang="en-US" sz="1100" dirty="0"/>
              <a:t>At Dana-Farber Cancer Institute the POSITIVE study is conducted by </a:t>
            </a:r>
            <a:r>
              <a:rPr lang="en-US" sz="1100" b="1" dirty="0"/>
              <a:t>Ann Partridge, MD, MPH</a:t>
            </a:r>
          </a:p>
          <a:p>
            <a:endParaRPr lang="en-US" sz="1100" i="1" dirty="0"/>
          </a:p>
        </p:txBody>
      </p:sp>
      <p:sp>
        <p:nvSpPr>
          <p:cNvPr id="220" name="Text Placeholder 219"/>
          <p:cNvSpPr>
            <a:spLocks noGrp="1"/>
          </p:cNvSpPr>
          <p:nvPr>
            <p:ph type="body" sz="quarter" idx="50"/>
          </p:nvPr>
        </p:nvSpPr>
        <p:spPr>
          <a:xfrm>
            <a:off x="7203756" y="6568566"/>
            <a:ext cx="2444097" cy="933063"/>
          </a:xfrm>
        </p:spPr>
        <p:txBody>
          <a:bodyPr/>
          <a:lstStyle/>
          <a:p>
            <a:r>
              <a:rPr lang="en-US" sz="1050" dirty="0">
                <a:latin typeface="+mj-lt"/>
              </a:rPr>
              <a:t>For more information about the study please contact: </a:t>
            </a:r>
          </a:p>
          <a:p>
            <a:r>
              <a:rPr lang="en-US" sz="1050" dirty="0">
                <a:latin typeface="+mj-lt"/>
              </a:rPr>
              <a:t>Young &amp; Strong Team </a:t>
            </a:r>
          </a:p>
          <a:p>
            <a:r>
              <a:rPr lang="en-US" sz="1050" dirty="0">
                <a:latin typeface="+mj-lt"/>
              </a:rPr>
              <a:t>Phone number: 1-888-814-3324</a:t>
            </a:r>
          </a:p>
          <a:p>
            <a:r>
              <a:rPr lang="en-US" sz="1050" dirty="0">
                <a:latin typeface="+mj-lt"/>
              </a:rPr>
              <a:t>E-mail: youngandstrong@partners.org</a:t>
            </a:r>
            <a:r>
              <a:rPr lang="en-US" sz="1050" u="sng" dirty="0">
                <a:latin typeface="+mj-lt"/>
              </a:rPr>
              <a:t> </a:t>
            </a:r>
          </a:p>
        </p:txBody>
      </p:sp>
      <p:pic>
        <p:nvPicPr>
          <p:cNvPr id="3" name="Picture Placeholder 2"/>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6116" r="6116"/>
          <a:stretch>
            <a:fillRect/>
          </a:stretch>
        </p:blipFill>
        <p:spPr>
          <a:xfrm>
            <a:off x="362906" y="70668"/>
            <a:ext cx="2582057" cy="1958099"/>
          </a:xfrm>
        </p:spPr>
      </p:pic>
      <p:sp>
        <p:nvSpPr>
          <p:cNvPr id="12" name="Text Placeholder 11"/>
          <p:cNvSpPr>
            <a:spLocks noGrp="1"/>
          </p:cNvSpPr>
          <p:nvPr>
            <p:ph type="body" sz="quarter" idx="37"/>
          </p:nvPr>
        </p:nvSpPr>
        <p:spPr>
          <a:xfrm>
            <a:off x="340759" y="5683824"/>
            <a:ext cx="2810988" cy="919107"/>
          </a:xfrm>
        </p:spPr>
        <p:txBody>
          <a:bodyPr vert="horz" lIns="0" tIns="0" rIns="0" bIns="0" rtlCol="0" anchor="t">
            <a:noAutofit/>
          </a:bodyPr>
          <a:lstStyle/>
          <a:p>
            <a:pPr marL="0" indent="0">
              <a:lnSpc>
                <a:spcPct val="114000"/>
              </a:lnSpc>
              <a:spcBef>
                <a:spcPts val="800"/>
              </a:spcBef>
              <a:buNone/>
            </a:pPr>
            <a:r>
              <a:rPr lang="en-US" sz="1050" dirty="0">
                <a:solidFill>
                  <a:schemeClr val="tx1"/>
                </a:solidFill>
                <a:latin typeface="+mj-lt"/>
              </a:rPr>
              <a:t>The </a:t>
            </a:r>
            <a:r>
              <a:rPr lang="en-US" sz="1050" b="1" dirty="0">
                <a:solidFill>
                  <a:schemeClr val="tx1"/>
                </a:solidFill>
                <a:latin typeface="+mj-lt"/>
              </a:rPr>
              <a:t>POSITIVE study evaluates</a:t>
            </a:r>
            <a:r>
              <a:rPr lang="en-US" sz="1050" b="1" dirty="0">
                <a:solidFill>
                  <a:srgbClr val="FF0000"/>
                </a:solidFill>
                <a:latin typeface="+mj-lt"/>
              </a:rPr>
              <a:t> </a:t>
            </a:r>
            <a:r>
              <a:rPr lang="en-US" sz="1050" b="1" dirty="0">
                <a:solidFill>
                  <a:schemeClr val="tx1"/>
                </a:solidFill>
                <a:latin typeface="+mj-lt"/>
              </a:rPr>
              <a:t>the safety of interrupting endocrine therapy for young women with hormone-sensitive breast cancer who wish to become pregnant.</a:t>
            </a:r>
          </a:p>
        </p:txBody>
      </p:sp>
      <p:sp>
        <p:nvSpPr>
          <p:cNvPr id="38" name="Text Placeholder 115"/>
          <p:cNvSpPr>
            <a:spLocks noGrp="1"/>
          </p:cNvSpPr>
          <p:nvPr>
            <p:ph type="body" sz="quarter" idx="20"/>
          </p:nvPr>
        </p:nvSpPr>
        <p:spPr>
          <a:xfrm>
            <a:off x="340759" y="4984307"/>
            <a:ext cx="2652712" cy="579548"/>
          </a:xfrm>
        </p:spPr>
        <p:txBody>
          <a:bodyPr/>
          <a:lstStyle/>
          <a:p>
            <a:r>
              <a:rPr lang="en-US" dirty="0"/>
              <a:t>What</a:t>
            </a:r>
          </a:p>
        </p:txBody>
      </p:sp>
      <p:sp>
        <p:nvSpPr>
          <p:cNvPr id="52" name="Picture Placeholder 22" descr="This placeholder is filled with a thin rule line so you can easily move the lines around on the slide"/>
          <p:cNvSpPr txBox="1">
            <a:spLocks/>
          </p:cNvSpPr>
          <p:nvPr/>
        </p:nvSpPr>
        <p:spPr>
          <a:xfrm>
            <a:off x="340759" y="2454310"/>
            <a:ext cx="2560320" cy="91440"/>
          </a:xfrm>
          <a:prstGeom prst="rect">
            <a:avLst/>
          </a:prstGeom>
          <a:blipFill>
            <a:blip r:embed="rId3" cstate="print"/>
            <a:stretch>
              <a:fillRect/>
            </a:stretch>
          </a:blipFill>
        </p:spPr>
      </p:sp>
      <p:sp>
        <p:nvSpPr>
          <p:cNvPr id="88" name="Text Placeholder 125"/>
          <p:cNvSpPr>
            <a:spLocks noGrp="1"/>
          </p:cNvSpPr>
          <p:nvPr>
            <p:ph type="body" sz="quarter" idx="44"/>
          </p:nvPr>
        </p:nvSpPr>
        <p:spPr>
          <a:xfrm>
            <a:off x="6975236" y="183176"/>
            <a:ext cx="2560320" cy="457200"/>
          </a:xfrm>
        </p:spPr>
        <p:txBody>
          <a:bodyPr/>
          <a:lstStyle/>
          <a:p>
            <a:r>
              <a:rPr lang="en-US" dirty="0"/>
              <a:t>How </a:t>
            </a:r>
          </a:p>
        </p:txBody>
      </p:sp>
      <p:sp>
        <p:nvSpPr>
          <p:cNvPr id="89" name="Rectangle 88"/>
          <p:cNvSpPr/>
          <p:nvPr/>
        </p:nvSpPr>
        <p:spPr>
          <a:xfrm>
            <a:off x="6975237" y="1099324"/>
            <a:ext cx="2924544" cy="2858897"/>
          </a:xfrm>
          <a:prstGeom prst="rect">
            <a:avLst/>
          </a:prstGeom>
        </p:spPr>
        <p:txBody>
          <a:bodyPr vert="horz" lIns="0" tIns="0" rIns="0" bIns="0" rtlCol="0" anchor="t">
            <a:noAutofit/>
          </a:bodyPr>
          <a:lstStyle/>
          <a:p>
            <a:pPr defTabSz="1005840">
              <a:lnSpc>
                <a:spcPct val="114000"/>
              </a:lnSpc>
              <a:spcBef>
                <a:spcPts val="800"/>
              </a:spcBef>
              <a:buFont typeface="Arial" panose="020B0604020202020204" pitchFamily="34" charset="0"/>
              <a:buNone/>
            </a:pPr>
            <a:r>
              <a:rPr lang="en-GB" sz="1050" dirty="0">
                <a:latin typeface="+mj-lt"/>
              </a:rPr>
              <a:t>After the treating oncologist ensures the woman meets the inclusion criteria and consents to participate in the study:</a:t>
            </a:r>
          </a:p>
          <a:p>
            <a:pPr defTabSz="1005840">
              <a:lnSpc>
                <a:spcPct val="114000"/>
              </a:lnSpc>
              <a:spcBef>
                <a:spcPts val="800"/>
              </a:spcBef>
              <a:buFont typeface="Arial" panose="020B0604020202020204" pitchFamily="34" charset="0"/>
              <a:buNone/>
            </a:pPr>
            <a:r>
              <a:rPr lang="en-GB" sz="1050" b="1" dirty="0">
                <a:latin typeface="+mj-lt"/>
              </a:rPr>
              <a:t>Step 1</a:t>
            </a:r>
            <a:r>
              <a:rPr lang="en-GB" sz="1050" dirty="0">
                <a:latin typeface="+mj-lt"/>
              </a:rPr>
              <a:t>: A three-month break in treatment before attempting conception</a:t>
            </a:r>
            <a:endParaRPr lang="de-CH" sz="1050" dirty="0">
              <a:latin typeface="+mj-lt"/>
            </a:endParaRPr>
          </a:p>
          <a:p>
            <a:pPr defTabSz="1005840">
              <a:lnSpc>
                <a:spcPct val="114000"/>
              </a:lnSpc>
              <a:spcBef>
                <a:spcPts val="800"/>
              </a:spcBef>
              <a:buFont typeface="Arial" panose="020B0604020202020204" pitchFamily="34" charset="0"/>
              <a:buNone/>
            </a:pPr>
            <a:r>
              <a:rPr lang="en-GB" sz="1050" b="1" dirty="0">
                <a:latin typeface="+mj-lt"/>
              </a:rPr>
              <a:t>Step 2</a:t>
            </a:r>
            <a:r>
              <a:rPr lang="en-GB" sz="1050" dirty="0">
                <a:latin typeface="+mj-lt"/>
              </a:rPr>
              <a:t>: </a:t>
            </a:r>
            <a:r>
              <a:rPr lang="en-US" sz="1050" dirty="0">
                <a:latin typeface="+mj-lt"/>
              </a:rPr>
              <a:t>Up to a two-year treatment pause to allow for potential conception, delivery and breastfeeding</a:t>
            </a:r>
          </a:p>
          <a:p>
            <a:pPr defTabSz="1005840">
              <a:lnSpc>
                <a:spcPct val="114000"/>
              </a:lnSpc>
              <a:spcBef>
                <a:spcPts val="800"/>
              </a:spcBef>
              <a:spcAft>
                <a:spcPts val="1200"/>
              </a:spcAft>
              <a:buFont typeface="Arial" panose="020B0604020202020204" pitchFamily="34" charset="0"/>
              <a:buNone/>
            </a:pPr>
            <a:r>
              <a:rPr lang="en-GB" sz="1050" b="1" dirty="0">
                <a:latin typeface="+mj-lt"/>
              </a:rPr>
              <a:t>Step 3</a:t>
            </a:r>
            <a:r>
              <a:rPr lang="en-GB" sz="1050" dirty="0">
                <a:latin typeface="+mj-lt"/>
              </a:rPr>
              <a:t>: Treatment resumption and </a:t>
            </a:r>
            <a:r>
              <a:rPr lang="en-US" sz="1050" dirty="0">
                <a:latin typeface="+mj-lt"/>
              </a:rPr>
              <a:t>completion of full duration of endocrine therapy</a:t>
            </a:r>
          </a:p>
          <a:p>
            <a:pPr algn="ctr" defTabSz="1005840">
              <a:lnSpc>
                <a:spcPct val="114000"/>
              </a:lnSpc>
              <a:spcBef>
                <a:spcPts val="800"/>
              </a:spcBef>
              <a:buFont typeface="Arial" panose="020B0604020202020204" pitchFamily="34" charset="0"/>
              <a:buNone/>
            </a:pPr>
            <a:r>
              <a:rPr lang="en-US" sz="1050" b="1" dirty="0">
                <a:latin typeface="+mj-lt"/>
              </a:rPr>
              <a:t>Study timeline </a:t>
            </a:r>
            <a:endParaRPr lang="de-CH" sz="1050" b="1" dirty="0">
              <a:latin typeface="+mj-lt"/>
            </a:endParaRPr>
          </a:p>
        </p:txBody>
      </p:sp>
      <p:sp>
        <p:nvSpPr>
          <p:cNvPr id="93" name="Rectangle 92"/>
          <p:cNvSpPr/>
          <p:nvPr/>
        </p:nvSpPr>
        <p:spPr>
          <a:xfrm>
            <a:off x="340759" y="6525333"/>
            <a:ext cx="2815205" cy="780345"/>
          </a:xfrm>
          <a:prstGeom prst="rect">
            <a:avLst/>
          </a:prstGeom>
        </p:spPr>
        <p:txBody>
          <a:bodyPr vert="horz" lIns="0" tIns="0" rIns="0" bIns="0" rtlCol="0" anchor="t">
            <a:noAutofit/>
          </a:bodyPr>
          <a:lstStyle/>
          <a:p>
            <a:pPr defTabSz="1005840">
              <a:lnSpc>
                <a:spcPct val="114000"/>
              </a:lnSpc>
              <a:spcBef>
                <a:spcPts val="800"/>
              </a:spcBef>
              <a:buFont typeface="Arial" panose="020B0604020202020204" pitchFamily="34" charset="0"/>
              <a:buNone/>
            </a:pPr>
            <a:r>
              <a:rPr lang="en-GB" sz="1050" dirty="0">
                <a:latin typeface="+mj-lt"/>
              </a:rPr>
              <a:t>500 patients from centers around the world are expected to participate over a period of 4 years. Women will be followed for 10 years after the inclusion in the study</a:t>
            </a:r>
            <a:r>
              <a:rPr lang="en-US" sz="1050" dirty="0">
                <a:latin typeface="+mj-lt"/>
              </a:rPr>
              <a:t>.</a:t>
            </a:r>
          </a:p>
        </p:txBody>
      </p:sp>
      <p:sp>
        <p:nvSpPr>
          <p:cNvPr id="95" name="Picture Placeholder 22" descr="This placeholder is filled with a thin rule line so you can easily move the lines around on the slide"/>
          <p:cNvSpPr txBox="1">
            <a:spLocks/>
          </p:cNvSpPr>
          <p:nvPr/>
        </p:nvSpPr>
        <p:spPr>
          <a:xfrm>
            <a:off x="6966196" y="933099"/>
            <a:ext cx="2560320" cy="91440"/>
          </a:xfrm>
          <a:prstGeom prst="rect">
            <a:avLst/>
          </a:prstGeom>
          <a:blipFill>
            <a:blip r:embed="rId3" cstate="print"/>
            <a:stretch>
              <a:fillRect/>
            </a:stretch>
          </a:blipFill>
        </p:spPr>
      </p:sp>
      <p:sp>
        <p:nvSpPr>
          <p:cNvPr id="97" name="Picture Placeholder 22" descr="This placeholder is filled with a thin rule line so you can easily move the lines around on the slide"/>
          <p:cNvSpPr txBox="1">
            <a:spLocks/>
          </p:cNvSpPr>
          <p:nvPr/>
        </p:nvSpPr>
        <p:spPr>
          <a:xfrm>
            <a:off x="3606645" y="944641"/>
            <a:ext cx="2560320" cy="91440"/>
          </a:xfrm>
          <a:prstGeom prst="rect">
            <a:avLst/>
          </a:prstGeom>
          <a:blipFill>
            <a:blip r:embed="rId3" cstate="print"/>
            <a:stretch>
              <a:fillRect/>
            </a:stretch>
          </a:blipFill>
        </p:spPr>
      </p:sp>
      <p:pic>
        <p:nvPicPr>
          <p:cNvPr id="229" name="Picture 2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1708" y="3377567"/>
            <a:ext cx="2623567" cy="3928111"/>
          </a:xfrm>
          <a:prstGeom prst="rect">
            <a:avLst/>
          </a:prstGeom>
        </p:spPr>
      </p:pic>
      <p:pic>
        <p:nvPicPr>
          <p:cNvPr id="233" name="Picture 232"/>
          <p:cNvPicPr>
            <a:picLocks noChangeAspect="1"/>
          </p:cNvPicPr>
          <p:nvPr/>
        </p:nvPicPr>
        <p:blipFill>
          <a:blip r:embed="rId5" cstate="print"/>
          <a:stretch>
            <a:fillRect/>
          </a:stretch>
        </p:blipFill>
        <p:spPr>
          <a:xfrm>
            <a:off x="6812334" y="4018329"/>
            <a:ext cx="3250350" cy="716049"/>
          </a:xfrm>
          <a:prstGeom prst="rect">
            <a:avLst/>
          </a:prstGeom>
        </p:spPr>
      </p:pic>
      <p:sp>
        <p:nvSpPr>
          <p:cNvPr id="20" name="Picture Placeholder 22" descr="This placeholder is filled with a thin rule line so you can easily move the lines around on the slide"/>
          <p:cNvSpPr txBox="1">
            <a:spLocks/>
          </p:cNvSpPr>
          <p:nvPr/>
        </p:nvSpPr>
        <p:spPr>
          <a:xfrm>
            <a:off x="340759" y="5563855"/>
            <a:ext cx="2560320" cy="91440"/>
          </a:xfrm>
          <a:prstGeom prst="rect">
            <a:avLst/>
          </a:prstGeom>
          <a:blipFill>
            <a:blip r:embed="rId3" cstate="print"/>
            <a:stretch>
              <a:fillRect/>
            </a:stretch>
          </a:blipFill>
        </p:spPr>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SITIVE Pamphet.potx" id="{49DCD8FB-FECB-477E-A2C4-496734C2ADA5}" vid="{96FEAB05-1A69-4CC2-9954-9300353572D8}"/>
    </a:ext>
  </a:extLst>
</a:theme>
</file>

<file path=ppt/theme/theme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entury Gothic-Garamond">
      <a:majorFont>
        <a:latin typeface="Century Gothic"/>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977314-8297-423F-815C-299D2AF8B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POSITIVE Pamphet</Template>
  <TotalTime>0</TotalTime>
  <Words>334</Words>
  <Application>Microsoft Office PowerPoint</Application>
  <PresentationFormat>Custom</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Garamond</vt:lpstr>
      <vt:lpstr>Red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2015-12-09T17:07:26Z</dcterms:created>
  <dcterms:modified xsi:type="dcterms:W3CDTF">2017-03-07T20:42:34Z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TC038954999991</vt:lpwstr>
  </property>
  <property fmtid="{D5CDD505-2E9C-101B-9397-08002B2CF9AE}" pid="3" name="_NewReviewCycle">
    <vt:lpwstr/>
  </property>
</Properties>
</file>